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2" r:id="rId3"/>
    <p:sldId id="261" r:id="rId4"/>
    <p:sldId id="290" r:id="rId5"/>
    <p:sldId id="297" r:id="rId6"/>
    <p:sldId id="298" r:id="rId7"/>
    <p:sldId id="263" r:id="rId8"/>
    <p:sldId id="271" r:id="rId9"/>
    <p:sldId id="264" r:id="rId10"/>
    <p:sldId id="289" r:id="rId11"/>
    <p:sldId id="275" r:id="rId12"/>
    <p:sldId id="288" r:id="rId13"/>
    <p:sldId id="299" r:id="rId14"/>
    <p:sldId id="300" r:id="rId15"/>
    <p:sldId id="273" r:id="rId16"/>
    <p:sldId id="285" r:id="rId17"/>
    <p:sldId id="293" r:id="rId18"/>
    <p:sldId id="286" r:id="rId19"/>
    <p:sldId id="303" r:id="rId20"/>
    <p:sldId id="305" r:id="rId21"/>
    <p:sldId id="308" r:id="rId22"/>
    <p:sldId id="301" r:id="rId23"/>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FF"/>
    <a:srgbClr val="00FFFF"/>
    <a:srgbClr val="FF99FF"/>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500" autoAdjust="0"/>
  </p:normalViewPr>
  <p:slideViewPr>
    <p:cSldViewPr snapToGrid="0">
      <p:cViewPr varScale="1">
        <p:scale>
          <a:sx n="100" d="100"/>
          <a:sy n="100" d="100"/>
        </p:scale>
        <p:origin x="95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16B336-D3BF-4E9E-A31C-397211FE7642}" type="datetimeFigureOut">
              <a:rPr lang="sv-SE" smtClean="0"/>
              <a:t>2024-09-19</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D3A23D-0DA1-4B87-A31C-3A7364519DB7}" type="slidenum">
              <a:rPr lang="sv-SE" smtClean="0"/>
              <a:t>‹#›</a:t>
            </a:fld>
            <a:endParaRPr lang="sv-SE"/>
          </a:p>
        </p:txBody>
      </p:sp>
    </p:spTree>
    <p:extLst>
      <p:ext uri="{BB962C8B-B14F-4D97-AF65-F5344CB8AC3E}">
        <p14:creationId xmlns:p14="http://schemas.microsoft.com/office/powerpoint/2010/main" val="3627570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ired.com/story/best-algorithms-struggle-recognize-black-faces-equally/"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internetkunskap.se/artiklar/grundkurs-i-ai/vilka-risker-finns-det-med-ai/" TargetMode="External"/><Relationship Id="rId4" Type="http://schemas.openxmlformats.org/officeDocument/2006/relationships/hyperlink" Target="https://medium.com/@socialcreature/ai-and-the-american-smile-76d23a0fbfaf"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n.wikipedia.org/wiki/Gary_Marcus" TargetMode="External"/><Relationship Id="rId3" Type="http://schemas.openxmlformats.org/officeDocument/2006/relationships/hyperlink" Target="https://en.wikipedia.org/wiki/Eugene_Goostman" TargetMode="External"/><Relationship Id="rId7" Type="http://schemas.openxmlformats.org/officeDocument/2006/relationships/hyperlink" Target="https://en.wikipedia.org/wiki/Artificial_general_intelligence#cite_note-31"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en.wikipedia.org/wiki/Nils_John_Nilsson" TargetMode="External"/><Relationship Id="rId5" Type="http://schemas.openxmlformats.org/officeDocument/2006/relationships/hyperlink" Target="https://en.wikipedia.org/wiki/Artificial_general_intelligence#cite_note-30" TargetMode="External"/><Relationship Id="rId4" Type="http://schemas.openxmlformats.org/officeDocument/2006/relationships/hyperlink" Target="https://en.wikipedia.org/wiki/Ben_Goertzel" TargetMode="External"/><Relationship Id="rId9" Type="http://schemas.openxmlformats.org/officeDocument/2006/relationships/hyperlink" Target="https://en.wikipedia.org/wiki/Steve_Woznia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err="1"/>
              <a:t>Introduktionsslide</a:t>
            </a:r>
            <a:r>
              <a:rPr lang="en-US" dirty="0"/>
              <a:t>: Dessa </a:t>
            </a:r>
            <a:r>
              <a:rPr lang="en-US" dirty="0" err="1"/>
              <a:t>två</a:t>
            </a:r>
            <a:r>
              <a:rPr lang="en-US" dirty="0"/>
              <a:t> </a:t>
            </a:r>
            <a:r>
              <a:rPr lang="en-US" dirty="0" err="1"/>
              <a:t>bilder</a:t>
            </a:r>
            <a:r>
              <a:rPr lang="en-US" dirty="0"/>
              <a:t> </a:t>
            </a:r>
            <a:r>
              <a:rPr lang="en-US" dirty="0" err="1"/>
              <a:t>är</a:t>
            </a:r>
            <a:r>
              <a:rPr lang="en-US" dirty="0"/>
              <a:t> </a:t>
            </a:r>
            <a:r>
              <a:rPr lang="en-US" dirty="0" err="1"/>
              <a:t>resultatet</a:t>
            </a:r>
            <a:r>
              <a:rPr lang="en-US" dirty="0"/>
              <a:t> av </a:t>
            </a:r>
            <a:r>
              <a:rPr lang="en-US" dirty="0" err="1"/>
              <a:t>att</a:t>
            </a:r>
            <a:r>
              <a:rPr lang="en-US" dirty="0"/>
              <a:t> be DALL-E 2, </a:t>
            </a:r>
            <a:r>
              <a:rPr lang="en-US" dirty="0" err="1"/>
              <a:t>genom</a:t>
            </a:r>
            <a:r>
              <a:rPr lang="en-US" dirty="0"/>
              <a:t> ChatGPT </a:t>
            </a:r>
            <a:r>
              <a:rPr lang="en-US" dirty="0" err="1"/>
              <a:t>i</a:t>
            </a:r>
            <a:r>
              <a:rPr lang="en-US" dirty="0"/>
              <a:t> September 2023, </a:t>
            </a:r>
            <a:r>
              <a:rPr lang="en-US" dirty="0" err="1"/>
              <a:t>skapa</a:t>
            </a:r>
            <a:r>
              <a:rPr lang="en-US" dirty="0"/>
              <a:t> </a:t>
            </a:r>
            <a:r>
              <a:rPr lang="en-US" dirty="0" err="1"/>
              <a:t>bilder</a:t>
            </a:r>
            <a:r>
              <a:rPr lang="en-US" dirty="0"/>
              <a:t> av </a:t>
            </a:r>
            <a:r>
              <a:rPr lang="en-US" dirty="0" err="1"/>
              <a:t>en</a:t>
            </a:r>
            <a:r>
              <a:rPr lang="en-US" dirty="0"/>
              <a:t> </a:t>
            </a:r>
            <a:r>
              <a:rPr lang="en-US" dirty="0" err="1"/>
              <a:t>dystopisk</a:t>
            </a:r>
            <a:r>
              <a:rPr lang="en-US" dirty="0"/>
              <a:t> respective </a:t>
            </a:r>
            <a:r>
              <a:rPr lang="en-US" dirty="0" err="1"/>
              <a:t>utopisk</a:t>
            </a:r>
            <a:r>
              <a:rPr lang="en-US" dirty="0"/>
              <a:t> </a:t>
            </a:r>
            <a:r>
              <a:rPr lang="en-US" dirty="0" err="1"/>
              <a:t>bild</a:t>
            </a:r>
            <a:r>
              <a:rPr lang="en-US" dirty="0"/>
              <a:t> </a:t>
            </a:r>
            <a:r>
              <a:rPr lang="en-US" dirty="0" err="1"/>
              <a:t>framtidens</a:t>
            </a:r>
            <a:r>
              <a:rPr lang="en-US" dirty="0"/>
              <a:t> </a:t>
            </a:r>
            <a:r>
              <a:rPr lang="en-US" dirty="0" err="1"/>
              <a:t>skola</a:t>
            </a:r>
            <a:r>
              <a:rPr lang="en-US" dirty="0"/>
              <a:t> med AI. </a:t>
            </a:r>
            <a:r>
              <a:rPr lang="en-US" dirty="0" err="1"/>
              <a:t>Vänster</a:t>
            </a:r>
            <a:r>
              <a:rPr lang="en-US" dirty="0"/>
              <a:t> </a:t>
            </a:r>
            <a:r>
              <a:rPr lang="en-US" dirty="0" err="1"/>
              <a:t>bild</a:t>
            </a:r>
            <a:r>
              <a:rPr lang="en-US" dirty="0"/>
              <a:t> </a:t>
            </a:r>
            <a:r>
              <a:rPr lang="en-US" dirty="0" err="1"/>
              <a:t>visar</a:t>
            </a:r>
            <a:r>
              <a:rPr lang="en-US" dirty="0"/>
              <a:t> </a:t>
            </a:r>
            <a:r>
              <a:rPr lang="en-US" dirty="0" err="1"/>
              <a:t>då</a:t>
            </a:r>
            <a:r>
              <a:rPr lang="en-US" dirty="0"/>
              <a:t> </a:t>
            </a:r>
            <a:r>
              <a:rPr lang="en-US" dirty="0" err="1"/>
              <a:t>ett</a:t>
            </a:r>
            <a:r>
              <a:rPr lang="en-US" dirty="0"/>
              <a:t> </a:t>
            </a:r>
            <a:r>
              <a:rPr lang="en-US" dirty="0" err="1"/>
              <a:t>klassrum</a:t>
            </a:r>
            <a:r>
              <a:rPr lang="en-US" dirty="0"/>
              <a:t> </a:t>
            </a:r>
            <a:r>
              <a:rPr lang="en-US" dirty="0" err="1"/>
              <a:t>helt</a:t>
            </a:r>
            <a:r>
              <a:rPr lang="en-US" dirty="0"/>
              <a:t> </a:t>
            </a:r>
            <a:r>
              <a:rPr lang="en-US" dirty="0" err="1"/>
              <a:t>utan</a:t>
            </a:r>
            <a:r>
              <a:rPr lang="en-US" dirty="0"/>
              <a:t> </a:t>
            </a:r>
            <a:r>
              <a:rPr lang="en-US" dirty="0" err="1"/>
              <a:t>människor</a:t>
            </a:r>
            <a:r>
              <a:rPr lang="en-US" dirty="0"/>
              <a:t> med AI </a:t>
            </a:r>
            <a:r>
              <a:rPr lang="en-US" dirty="0" err="1"/>
              <a:t>som</a:t>
            </a:r>
            <a:r>
              <a:rPr lang="en-US" dirty="0"/>
              <a:t> </a:t>
            </a:r>
            <a:r>
              <a:rPr lang="en-US" dirty="0" err="1"/>
              <a:t>lär</a:t>
            </a:r>
            <a:r>
              <a:rPr lang="en-US" dirty="0"/>
              <a:t> AI, </a:t>
            </a:r>
            <a:r>
              <a:rPr lang="en-US" dirty="0" err="1"/>
              <a:t>medan</a:t>
            </a:r>
            <a:r>
              <a:rPr lang="en-US" dirty="0"/>
              <a:t> </a:t>
            </a:r>
            <a:r>
              <a:rPr lang="en-US" dirty="0" err="1"/>
              <a:t>höger</a:t>
            </a:r>
            <a:r>
              <a:rPr lang="en-US" dirty="0"/>
              <a:t> </a:t>
            </a:r>
            <a:r>
              <a:rPr lang="en-US" dirty="0" err="1"/>
              <a:t>visar</a:t>
            </a:r>
            <a:r>
              <a:rPr lang="en-US" dirty="0"/>
              <a:t> </a:t>
            </a:r>
            <a:r>
              <a:rPr lang="en-US" dirty="0" err="1"/>
              <a:t>någon</a:t>
            </a:r>
            <a:r>
              <a:rPr lang="en-US" dirty="0"/>
              <a:t> form av </a:t>
            </a:r>
            <a:r>
              <a:rPr lang="en-US" dirty="0" err="1"/>
              <a:t>arbete</a:t>
            </a:r>
            <a:r>
              <a:rPr lang="en-US" dirty="0"/>
              <a:t> </a:t>
            </a:r>
            <a:r>
              <a:rPr lang="en-US" dirty="0" err="1"/>
              <a:t>där</a:t>
            </a:r>
            <a:r>
              <a:rPr lang="en-US" dirty="0"/>
              <a:t> </a:t>
            </a:r>
            <a:r>
              <a:rPr lang="en-US" dirty="0" err="1"/>
              <a:t>lärare</a:t>
            </a:r>
            <a:r>
              <a:rPr lang="en-US" dirty="0"/>
              <a:t> </a:t>
            </a:r>
            <a:r>
              <a:rPr lang="en-US" dirty="0" err="1"/>
              <a:t>och</a:t>
            </a:r>
            <a:r>
              <a:rPr lang="en-US" dirty="0"/>
              <a:t> AI </a:t>
            </a:r>
            <a:r>
              <a:rPr lang="en-US" dirty="0" err="1"/>
              <a:t>arbetar</a:t>
            </a:r>
            <a:r>
              <a:rPr lang="en-US" dirty="0"/>
              <a:t> </a:t>
            </a:r>
            <a:r>
              <a:rPr lang="en-US" dirty="0" err="1"/>
              <a:t>tillsammans</a:t>
            </a:r>
            <a:r>
              <a:rPr lang="en-US" dirty="0"/>
              <a:t>. </a:t>
            </a:r>
          </a:p>
        </p:txBody>
      </p:sp>
      <p:sp>
        <p:nvSpPr>
          <p:cNvPr id="4" name="Slide Number Placeholder 3"/>
          <p:cNvSpPr>
            <a:spLocks noGrp="1"/>
          </p:cNvSpPr>
          <p:nvPr>
            <p:ph type="sldNum" sz="quarter" idx="5"/>
          </p:nvPr>
        </p:nvSpPr>
        <p:spPr/>
        <p:txBody>
          <a:bodyPr/>
          <a:lstStyle/>
          <a:p>
            <a:fld id="{FAD3A23D-0DA1-4B87-A31C-3A7364519DB7}" type="slidenum">
              <a:rPr lang="sv-SE" smtClean="0"/>
              <a:t>1</a:t>
            </a:fld>
            <a:endParaRPr lang="sv-SE"/>
          </a:p>
        </p:txBody>
      </p:sp>
    </p:spTree>
    <p:extLst>
      <p:ext uri="{BB962C8B-B14F-4D97-AF65-F5344CB8AC3E}">
        <p14:creationId xmlns:p14="http://schemas.microsoft.com/office/powerpoint/2010/main" val="1868690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De stora modellerna som vi kan se omnämnas – GPT-3, GPT-4o, </a:t>
            </a:r>
            <a:r>
              <a:rPr lang="sv-SE" dirty="0" err="1"/>
              <a:t>Llama</a:t>
            </a:r>
            <a:r>
              <a:rPr lang="sv-SE" dirty="0"/>
              <a:t> 3 och så vidare kallas ofta Foundation </a:t>
            </a:r>
            <a:r>
              <a:rPr lang="sv-SE" dirty="0" err="1"/>
              <a:t>Models</a:t>
            </a:r>
            <a:r>
              <a:rPr lang="sv-SE" dirty="0"/>
              <a:t>, vilket betyder att det är grundmodeller som sedan kan modifieras på olika sätt. Grundträningen är den där enorma mängder data används för att träna modellen, och den kan göras med mer eller mindre mänsklig påverkan. </a:t>
            </a:r>
          </a:p>
          <a:p>
            <a:endParaRPr lang="sv-SE" dirty="0"/>
          </a:p>
          <a:p>
            <a:r>
              <a:rPr lang="sv-SE" dirty="0"/>
              <a:t>Efter grundträning behöver man oftast justera modellen. Modellerna är i grunden endast tränade för att förutsäga nästa del i en sekvens av text, det vill säga att om du ger den inledningen på en text kan den fortsätta på den texten. Detta ger dock effekten att om du börjar försöka föra en konversation med modellen kan den mycket väl ta över konversationen och föra den med sig själv, inte med dig. En av de numera vanligaste justeringarna som görs är att träna modeller att följa instruktioner eller föra samtal (</a:t>
            </a:r>
            <a:r>
              <a:rPr lang="sv-SE" dirty="0" err="1"/>
              <a:t>instruction-trained</a:t>
            </a:r>
            <a:r>
              <a:rPr lang="sv-SE" dirty="0"/>
              <a:t>, </a:t>
            </a:r>
            <a:r>
              <a:rPr lang="sv-SE" dirty="0" err="1"/>
              <a:t>chat-trained</a:t>
            </a:r>
            <a:r>
              <a:rPr lang="sv-SE" dirty="0"/>
              <a:t>), vilket möjliggör den typen av AI-</a:t>
            </a:r>
            <a:r>
              <a:rPr lang="sv-SE" dirty="0" err="1"/>
              <a:t>chatbottar</a:t>
            </a:r>
            <a:r>
              <a:rPr lang="sv-SE" dirty="0"/>
              <a:t> som gjort att AI slagit på bred front. Andra justeringar som ofta görs är att träna bort olämpliga svar (rasism, sexism, ovårdat språk m.m.). Det finns olika sätt att träna, där man kan ge mänsklig </a:t>
            </a:r>
            <a:r>
              <a:rPr lang="sv-SE" dirty="0" err="1"/>
              <a:t>återkkoppling</a:t>
            </a:r>
            <a:r>
              <a:rPr lang="sv-SE" dirty="0"/>
              <a:t> som tränar, eller att ge en AI en uppsättning regler (eller en konstitution) som den ska använda för att träna en annan AI. LORA är en teknik som skapar lager utanpå en modell, vilket gör att man kan träna olika filter för olika syften.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10</a:t>
            </a:fld>
            <a:endParaRPr lang="sv-SE"/>
          </a:p>
        </p:txBody>
      </p:sp>
    </p:spTree>
    <p:extLst>
      <p:ext uri="{BB962C8B-B14F-4D97-AF65-F5344CB8AC3E}">
        <p14:creationId xmlns:p14="http://schemas.microsoft.com/office/powerpoint/2010/main" val="251311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AI är ett område där det finns många frågor om etik och juridik. Alla riktigt stora modeller är tränade på material som tagits från hela internet, utan hänsyn till upphovsrätt. AI-modeller kostar mycket energi att träna, och mycket att driva – och ju större modell desto mer energi. Bilder och film kostar betydligt mer än språkmodeller. Det finns dessutom många frågor kring integritet och datasäkerhet i och med att modellerna om det finns känsliga uppgifter i träningsdata mycket väl kan sprida sådan information.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11</a:t>
            </a:fld>
            <a:endParaRPr lang="sv-SE"/>
          </a:p>
        </p:txBody>
      </p:sp>
    </p:spTree>
    <p:extLst>
      <p:ext uri="{BB962C8B-B14F-4D97-AF65-F5344CB8AC3E}">
        <p14:creationId xmlns:p14="http://schemas.microsoft.com/office/powerpoint/2010/main" val="178566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407ce3082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2407ce3082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v" u="sng" dirty="0">
                <a:solidFill>
                  <a:schemeClr val="hlink"/>
                </a:solidFill>
                <a:hlinkClick r:id="rId3"/>
              </a:rPr>
              <a:t>https://www.wired.com/story/best-algorithms-struggle-recognize-black-faces-equally/</a:t>
            </a:r>
            <a:endParaRPr dirty="0"/>
          </a:p>
          <a:p>
            <a:pPr marL="0" lvl="0" indent="0" algn="l" rtl="0">
              <a:spcBef>
                <a:spcPts val="0"/>
              </a:spcBef>
              <a:spcAft>
                <a:spcPts val="0"/>
              </a:spcAft>
              <a:buNone/>
            </a:pPr>
            <a:r>
              <a:rPr lang="sv" u="sng" dirty="0">
                <a:solidFill>
                  <a:schemeClr val="hlink"/>
                </a:solidFill>
                <a:hlinkClick r:id="rId4"/>
              </a:rPr>
              <a:t>https://medium.com/@socialcreature/ai-and-the-american-smile-76d23a0fbfaf</a:t>
            </a:r>
            <a:endParaRPr dirty="0"/>
          </a:p>
          <a:p>
            <a:pPr marL="0" lvl="0" indent="0" algn="l" rtl="0">
              <a:spcBef>
                <a:spcPts val="0"/>
              </a:spcBef>
              <a:spcAft>
                <a:spcPts val="0"/>
              </a:spcAft>
              <a:buNone/>
            </a:pPr>
            <a:r>
              <a:rPr lang="sv" u="sng" dirty="0">
                <a:solidFill>
                  <a:schemeClr val="hlink"/>
                </a:solidFill>
                <a:hlinkClick r:id="rId5"/>
              </a:rPr>
              <a:t>https://internetkunskap.se/artiklar/grundkurs-i-ai/vilka-risker-finns-det-med-ai/</a:t>
            </a:r>
            <a:endParaRPr lang="sv" u="sng" dirty="0">
              <a:solidFill>
                <a:schemeClr val="hlink"/>
              </a:solidFill>
            </a:endParaRPr>
          </a:p>
          <a:p>
            <a:pPr marL="0" lvl="0" indent="0" algn="l" rtl="0">
              <a:spcBef>
                <a:spcPts val="0"/>
              </a:spcBef>
              <a:spcAft>
                <a:spcPts val="0"/>
              </a:spcAft>
              <a:buNone/>
            </a:pPr>
            <a:endParaRPr lang="sv" u="sng" dirty="0">
              <a:solidFill>
                <a:schemeClr val="hlink"/>
              </a:solidFill>
            </a:endParaRPr>
          </a:p>
          <a:p>
            <a:pPr marL="0" lvl="0" indent="0" algn="l" rtl="0">
              <a:spcBef>
                <a:spcPts val="0"/>
              </a:spcBef>
              <a:spcAft>
                <a:spcPts val="0"/>
              </a:spcAft>
              <a:buNone/>
            </a:pPr>
            <a:r>
              <a:rPr lang="sv" u="none" dirty="0">
                <a:solidFill>
                  <a:schemeClr val="hlink"/>
                </a:solidFill>
              </a:rPr>
              <a:t>AI-modeller är skapta för att efterlikna det mänskligt producerade material som de är tränade på, vilket då inkluderar alla de skevheter, stereotyper som finns i vår värld. De återspeglar vår värld – eller snarare de återspeglar den värld som finns i träningsdatat, vilket i hög grad är de länder där de största modellerna utvecklas: USA eller Kina. Från uppenbara mönster som att endast visa vita män som VD, till mer svårupptäckta och subtila mönster som hur man ler på en bild. </a:t>
            </a:r>
            <a:endParaRPr u="none"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Exempel på svar från olika språkmodeller på samma fråga.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13</a:t>
            </a:fld>
            <a:endParaRPr lang="sv-SE"/>
          </a:p>
        </p:txBody>
      </p:sp>
    </p:spTree>
    <p:extLst>
      <p:ext uri="{BB962C8B-B14F-4D97-AF65-F5344CB8AC3E}">
        <p14:creationId xmlns:p14="http://schemas.microsoft.com/office/powerpoint/2010/main" val="1093398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Prompt är den instruktion som skickas till en modell för att generera ett svar. Här har man pratat om Prompt </a:t>
            </a:r>
            <a:r>
              <a:rPr lang="sv-SE" dirty="0" err="1"/>
              <a:t>engineering</a:t>
            </a:r>
            <a:r>
              <a:rPr lang="sv-SE" dirty="0"/>
              <a:t>, dvs kunskapen om hur man ska formulera en prompt för att få så bra svar som möjligt. Här finns olika tekniker, där till exempel </a:t>
            </a:r>
            <a:r>
              <a:rPr lang="sv-SE" dirty="0" err="1"/>
              <a:t>zero-shot</a:t>
            </a:r>
            <a:r>
              <a:rPr lang="sv-SE" dirty="0"/>
              <a:t>, </a:t>
            </a:r>
            <a:r>
              <a:rPr lang="sv-SE" dirty="0" err="1"/>
              <a:t>one-shot</a:t>
            </a:r>
            <a:r>
              <a:rPr lang="sv-SE" dirty="0"/>
              <a:t> och </a:t>
            </a:r>
            <a:r>
              <a:rPr lang="sv-SE" dirty="0" err="1"/>
              <a:t>few-shot</a:t>
            </a:r>
            <a:r>
              <a:rPr lang="sv-SE" dirty="0"/>
              <a:t> handlar om huruvida man ger modellen ett eller flera exempel på hur man vill att den ska svara på en viss typ av fråga. </a:t>
            </a:r>
          </a:p>
          <a:p>
            <a:endParaRPr lang="sv-SE" dirty="0"/>
          </a:p>
          <a:p>
            <a:r>
              <a:rPr lang="sv-SE" dirty="0"/>
              <a:t>Systemprompt har en speciell status i interaktionen med en språkmodell, i det att den ges speciell status och ofta skickas med i varje interaktion med modellen. Därför är den användbar för att modifiera modellens beteenden. Många system har systemprompter som ligger mellan användarens interaktioner och modellen och som man som användare inte ser.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15</a:t>
            </a:fld>
            <a:endParaRPr lang="sv-SE"/>
          </a:p>
        </p:txBody>
      </p:sp>
    </p:spTree>
    <p:extLst>
      <p:ext uri="{BB962C8B-B14F-4D97-AF65-F5344CB8AC3E}">
        <p14:creationId xmlns:p14="http://schemas.microsoft.com/office/powerpoint/2010/main" val="3835707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Exempel på möjliga användningsområden för AI inom skolan.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16</a:t>
            </a:fld>
            <a:endParaRPr lang="sv-SE"/>
          </a:p>
        </p:txBody>
      </p:sp>
    </p:spTree>
    <p:extLst>
      <p:ext uri="{BB962C8B-B14F-4D97-AF65-F5344CB8AC3E}">
        <p14:creationId xmlns:p14="http://schemas.microsoft.com/office/powerpoint/2010/main" val="3524159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Exempel på möjliga användningsområden för AI inom skolan. </a:t>
            </a:r>
          </a:p>
          <a:p>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17</a:t>
            </a:fld>
            <a:endParaRPr lang="sv-SE"/>
          </a:p>
        </p:txBody>
      </p:sp>
    </p:spTree>
    <p:extLst>
      <p:ext uri="{BB962C8B-B14F-4D97-AF65-F5344CB8AC3E}">
        <p14:creationId xmlns:p14="http://schemas.microsoft.com/office/powerpoint/2010/main" val="1779417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D3A23D-0DA1-4B87-A31C-3A7364519DB7}" type="slidenum">
              <a:rPr lang="sv-SE" smtClean="0"/>
              <a:t>18</a:t>
            </a:fld>
            <a:endParaRPr lang="sv-SE"/>
          </a:p>
        </p:txBody>
      </p:sp>
    </p:spTree>
    <p:extLst>
      <p:ext uri="{BB962C8B-B14F-4D97-AF65-F5344CB8AC3E}">
        <p14:creationId xmlns:p14="http://schemas.microsoft.com/office/powerpoint/2010/main" val="319198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Exempel på hur sannolikheten för fortsättningen på en mening kan bero på vilken kontext som ges. </a:t>
            </a:r>
          </a:p>
        </p:txBody>
      </p:sp>
      <p:sp>
        <p:nvSpPr>
          <p:cNvPr id="4" name="Platshållare för bildnummer 3"/>
          <p:cNvSpPr>
            <a:spLocks noGrp="1"/>
          </p:cNvSpPr>
          <p:nvPr>
            <p:ph type="sldNum" sz="quarter" idx="5"/>
          </p:nvPr>
        </p:nvSpPr>
        <p:spPr/>
        <p:txBody>
          <a:bodyPr/>
          <a:lstStyle/>
          <a:p>
            <a:fld id="{FAD3A23D-0DA1-4B87-A31C-3A7364519DB7}" type="slidenum">
              <a:rPr lang="sv-SE" smtClean="0"/>
              <a:t>19</a:t>
            </a:fld>
            <a:endParaRPr lang="sv-SE"/>
          </a:p>
        </p:txBody>
      </p:sp>
    </p:spTree>
    <p:extLst>
      <p:ext uri="{BB962C8B-B14F-4D97-AF65-F5344CB8AC3E}">
        <p14:creationId xmlns:p14="http://schemas.microsoft.com/office/powerpoint/2010/main" val="1905001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Exempel på hur sannolikheten för fortsättningen på en mening kan bero på vilken kontext som ges. </a:t>
            </a:r>
          </a:p>
          <a:p>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20</a:t>
            </a:fld>
            <a:endParaRPr lang="sv-SE"/>
          </a:p>
        </p:txBody>
      </p:sp>
    </p:spTree>
    <p:extLst>
      <p:ext uri="{BB962C8B-B14F-4D97-AF65-F5344CB8AC3E}">
        <p14:creationId xmlns:p14="http://schemas.microsoft.com/office/powerpoint/2010/main" val="100052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Det här bottnar egentligen i mitt eget första möte med AI omkring </a:t>
            </a:r>
            <a:r>
              <a:rPr lang="sv-SE" dirty="0" err="1"/>
              <a:t>millenieskiftet</a:t>
            </a:r>
            <a:r>
              <a:rPr lang="sv-SE" dirty="0"/>
              <a:t>, men kan också fungera som en allmän tillbakablick. </a:t>
            </a:r>
            <a:r>
              <a:rPr lang="sv-SE" dirty="0" err="1"/>
              <a:t>Kurzweil</a:t>
            </a:r>
            <a:r>
              <a:rPr lang="sv-SE" dirty="0"/>
              <a:t> arbetade under 90-talet med att skapa AI som kunde agera kreativt, både i form av en robot som målade tavlor och RKCP som skrev matades med poesi och sedan skrev ny, unik poesi i samma stil. Jag tog dikten ovan och bad </a:t>
            </a:r>
            <a:r>
              <a:rPr lang="sv-SE" dirty="0" err="1"/>
              <a:t>ChatGPT</a:t>
            </a:r>
            <a:r>
              <a:rPr lang="sv-SE" dirty="0"/>
              <a:t> med DALL-E 2 att illustrera den. </a:t>
            </a:r>
          </a:p>
        </p:txBody>
      </p:sp>
      <p:sp>
        <p:nvSpPr>
          <p:cNvPr id="4" name="Platshållare för bildnummer 3"/>
          <p:cNvSpPr>
            <a:spLocks noGrp="1"/>
          </p:cNvSpPr>
          <p:nvPr>
            <p:ph type="sldNum" sz="quarter" idx="5"/>
          </p:nvPr>
        </p:nvSpPr>
        <p:spPr/>
        <p:txBody>
          <a:bodyPr/>
          <a:lstStyle/>
          <a:p>
            <a:fld id="{FAD3A23D-0DA1-4B87-A31C-3A7364519DB7}" type="slidenum">
              <a:rPr lang="sv-SE" smtClean="0"/>
              <a:t>2</a:t>
            </a:fld>
            <a:endParaRPr lang="sv-SE"/>
          </a:p>
        </p:txBody>
      </p:sp>
    </p:spTree>
    <p:extLst>
      <p:ext uri="{BB962C8B-B14F-4D97-AF65-F5344CB8AC3E}">
        <p14:creationId xmlns:p14="http://schemas.microsoft.com/office/powerpoint/2010/main" val="306564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21</a:t>
            </a:fld>
            <a:endParaRPr lang="sv-SE"/>
          </a:p>
        </p:txBody>
      </p:sp>
    </p:spTree>
    <p:extLst>
      <p:ext uri="{BB962C8B-B14F-4D97-AF65-F5344CB8AC3E}">
        <p14:creationId xmlns:p14="http://schemas.microsoft.com/office/powerpoint/2010/main" val="3405841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FAD3A23D-0DA1-4B87-A31C-3A7364519DB7}" type="slidenum">
              <a:rPr lang="sv-SE" smtClean="0"/>
              <a:t>22</a:t>
            </a:fld>
            <a:endParaRPr lang="sv-SE"/>
          </a:p>
        </p:txBody>
      </p:sp>
    </p:spTree>
    <p:extLst>
      <p:ext uri="{BB962C8B-B14F-4D97-AF65-F5344CB8AC3E}">
        <p14:creationId xmlns:p14="http://schemas.microsoft.com/office/powerpoint/2010/main" val="3319195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AI kan sägas ta sin form i Alan Turings arbete redan under 1940-talet där han pratade om maskinintelligens. John McCarthy kan sägas vara upphovsperson till termen i och med titeln till en konferens 1956: ”A </a:t>
            </a:r>
            <a:r>
              <a:rPr lang="sv-SE" dirty="0" err="1"/>
              <a:t>proposal</a:t>
            </a:r>
            <a:r>
              <a:rPr lang="sv-SE" dirty="0"/>
              <a:t> for the </a:t>
            </a:r>
            <a:r>
              <a:rPr lang="sv-SE" dirty="0" err="1"/>
              <a:t>Dartmouth</a:t>
            </a:r>
            <a:r>
              <a:rPr lang="sv-SE" dirty="0"/>
              <a:t> summer research </a:t>
            </a:r>
            <a:r>
              <a:rPr lang="sv-SE" dirty="0" err="1"/>
              <a:t>project</a:t>
            </a:r>
            <a:r>
              <a:rPr lang="sv-SE" dirty="0"/>
              <a:t> on </a:t>
            </a:r>
            <a:r>
              <a:rPr lang="sv-SE" dirty="0" err="1"/>
              <a:t>Artificial</a:t>
            </a:r>
            <a:r>
              <a:rPr lang="sv-SE" dirty="0"/>
              <a:t> </a:t>
            </a:r>
            <a:r>
              <a:rPr lang="sv-SE" dirty="0" err="1"/>
              <a:t>Intelligence</a:t>
            </a:r>
            <a:r>
              <a:rPr lang="sv-SE" dirty="0"/>
              <a:t>”</a:t>
            </a:r>
          </a:p>
          <a:p>
            <a:r>
              <a:rPr lang="sv-SE" dirty="0" err="1"/>
              <a:t>Turingtestet</a:t>
            </a:r>
            <a:r>
              <a:rPr lang="sv-SE" dirty="0"/>
              <a:t> 1950</a:t>
            </a:r>
          </a:p>
          <a:p>
            <a:r>
              <a:rPr lang="sv-SE" dirty="0"/>
              <a:t>AI som vetenskaplig disciplin 1956</a:t>
            </a:r>
          </a:p>
          <a:p>
            <a:r>
              <a:rPr lang="sv-SE" dirty="0"/>
              <a:t>AI optimism och AI-vinter</a:t>
            </a:r>
          </a:p>
          <a:p>
            <a:pPr lvl="1"/>
            <a:r>
              <a:rPr lang="sv-SE" dirty="0"/>
              <a:t>Vinter 1: 1974 – 1980</a:t>
            </a:r>
          </a:p>
          <a:p>
            <a:pPr lvl="1"/>
            <a:r>
              <a:rPr lang="sv-SE" dirty="0"/>
              <a:t>Vinter 2: 1987 – 1993</a:t>
            </a:r>
          </a:p>
          <a:p>
            <a:r>
              <a:rPr lang="sv-SE" dirty="0"/>
              <a:t>Transformers: 2017</a:t>
            </a:r>
          </a:p>
        </p:txBody>
      </p:sp>
      <p:sp>
        <p:nvSpPr>
          <p:cNvPr id="4" name="Platshållare för bildnummer 3"/>
          <p:cNvSpPr>
            <a:spLocks noGrp="1"/>
          </p:cNvSpPr>
          <p:nvPr>
            <p:ph type="sldNum" sz="quarter" idx="5"/>
          </p:nvPr>
        </p:nvSpPr>
        <p:spPr/>
        <p:txBody>
          <a:bodyPr/>
          <a:lstStyle/>
          <a:p>
            <a:fld id="{FAD3A23D-0DA1-4B87-A31C-3A7364519DB7}" type="slidenum">
              <a:rPr lang="sv-SE" smtClean="0"/>
              <a:t>3</a:t>
            </a:fld>
            <a:endParaRPr lang="sv-SE"/>
          </a:p>
        </p:txBody>
      </p:sp>
    </p:spTree>
    <p:extLst>
      <p:ext uri="{BB962C8B-B14F-4D97-AF65-F5344CB8AC3E}">
        <p14:creationId xmlns:p14="http://schemas.microsoft.com/office/powerpoint/2010/main" val="151141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latin typeface="+mn-lt"/>
              </a:rPr>
              <a:t>AI </a:t>
            </a:r>
            <a:r>
              <a:rPr lang="en-US" dirty="0" err="1">
                <a:latin typeface="+mn-lt"/>
              </a:rPr>
              <a:t>är</a:t>
            </a:r>
            <a:r>
              <a:rPr lang="en-US" dirty="0">
                <a:latin typeface="+mn-lt"/>
              </a:rPr>
              <a:t> </a:t>
            </a:r>
            <a:r>
              <a:rPr lang="en-US" dirty="0" err="1">
                <a:latin typeface="+mn-lt"/>
              </a:rPr>
              <a:t>en</a:t>
            </a:r>
            <a:r>
              <a:rPr lang="en-US" dirty="0">
                <a:latin typeface="+mn-lt"/>
              </a:rPr>
              <a:t> </a:t>
            </a:r>
            <a:r>
              <a:rPr lang="en-US" dirty="0" err="1">
                <a:latin typeface="+mn-lt"/>
              </a:rPr>
              <a:t>svårdefinierad</a:t>
            </a:r>
            <a:r>
              <a:rPr lang="en-US" dirty="0">
                <a:latin typeface="+mn-lt"/>
              </a:rPr>
              <a:t> term, </a:t>
            </a:r>
            <a:r>
              <a:rPr lang="en-US" dirty="0" err="1">
                <a:latin typeface="+mn-lt"/>
              </a:rPr>
              <a:t>delvis</a:t>
            </a:r>
            <a:r>
              <a:rPr lang="en-US" dirty="0">
                <a:latin typeface="+mn-lt"/>
              </a:rPr>
              <a:t> för </a:t>
            </a:r>
            <a:r>
              <a:rPr lang="en-US" dirty="0" err="1">
                <a:latin typeface="+mn-lt"/>
              </a:rPr>
              <a:t>att</a:t>
            </a:r>
            <a:r>
              <a:rPr lang="en-US" dirty="0">
                <a:latin typeface="+mn-lt"/>
              </a:rPr>
              <a:t> vi </a:t>
            </a:r>
            <a:r>
              <a:rPr lang="en-US" dirty="0" err="1">
                <a:latin typeface="+mn-lt"/>
              </a:rPr>
              <a:t>inte</a:t>
            </a:r>
            <a:r>
              <a:rPr lang="en-US" dirty="0">
                <a:latin typeface="+mn-lt"/>
              </a:rPr>
              <a:t> </a:t>
            </a:r>
            <a:r>
              <a:rPr lang="en-US" dirty="0" err="1">
                <a:latin typeface="+mn-lt"/>
              </a:rPr>
              <a:t>har</a:t>
            </a:r>
            <a:r>
              <a:rPr lang="en-US" dirty="0">
                <a:latin typeface="+mn-lt"/>
              </a:rPr>
              <a:t> </a:t>
            </a:r>
            <a:r>
              <a:rPr lang="en-US" dirty="0" err="1">
                <a:latin typeface="+mn-lt"/>
              </a:rPr>
              <a:t>någon</a:t>
            </a:r>
            <a:r>
              <a:rPr lang="en-US" dirty="0">
                <a:latin typeface="+mn-lt"/>
              </a:rPr>
              <a:t> bra </a:t>
            </a:r>
            <a:r>
              <a:rPr lang="en-US" dirty="0" err="1">
                <a:latin typeface="+mn-lt"/>
              </a:rPr>
              <a:t>förståelse</a:t>
            </a:r>
            <a:r>
              <a:rPr lang="en-US" dirty="0">
                <a:latin typeface="+mn-lt"/>
              </a:rPr>
              <a:t> för </a:t>
            </a:r>
            <a:r>
              <a:rPr lang="en-US" dirty="0" err="1">
                <a:latin typeface="+mn-lt"/>
              </a:rPr>
              <a:t>vad</a:t>
            </a:r>
            <a:r>
              <a:rPr lang="en-US" dirty="0">
                <a:latin typeface="+mn-lt"/>
              </a:rPr>
              <a:t> </a:t>
            </a:r>
            <a:r>
              <a:rPr lang="en-US" dirty="0" err="1">
                <a:latin typeface="+mn-lt"/>
              </a:rPr>
              <a:t>intelligensbegreppet</a:t>
            </a:r>
            <a:r>
              <a:rPr lang="en-US" dirty="0">
                <a:latin typeface="+mn-lt"/>
              </a:rPr>
              <a:t> </a:t>
            </a:r>
            <a:r>
              <a:rPr lang="en-US" dirty="0" err="1">
                <a:latin typeface="+mn-lt"/>
              </a:rPr>
              <a:t>är</a:t>
            </a:r>
            <a:r>
              <a:rPr lang="en-US" dirty="0">
                <a:latin typeface="+mn-lt"/>
              </a:rPr>
              <a:t>. Det </a:t>
            </a:r>
            <a:r>
              <a:rPr lang="en-US" dirty="0" err="1">
                <a:latin typeface="+mn-lt"/>
              </a:rPr>
              <a:t>finns</a:t>
            </a:r>
            <a:r>
              <a:rPr lang="en-US" dirty="0">
                <a:latin typeface="+mn-lt"/>
              </a:rPr>
              <a:t> </a:t>
            </a:r>
            <a:r>
              <a:rPr lang="en-US" dirty="0" err="1">
                <a:latin typeface="+mn-lt"/>
              </a:rPr>
              <a:t>försök</a:t>
            </a:r>
            <a:r>
              <a:rPr lang="en-US" dirty="0">
                <a:latin typeface="+mn-lt"/>
              </a:rPr>
              <a:t> till </a:t>
            </a:r>
            <a:r>
              <a:rPr lang="en-US" dirty="0" err="1">
                <a:latin typeface="+mn-lt"/>
              </a:rPr>
              <a:t>definitioner</a:t>
            </a:r>
            <a:r>
              <a:rPr lang="en-US" dirty="0">
                <a:latin typeface="+mn-lt"/>
              </a:rPr>
              <a:t> </a:t>
            </a:r>
            <a:r>
              <a:rPr lang="en-US" dirty="0" err="1">
                <a:latin typeface="+mn-lt"/>
              </a:rPr>
              <a:t>från</a:t>
            </a:r>
            <a:r>
              <a:rPr lang="en-US" dirty="0">
                <a:latin typeface="+mn-lt"/>
              </a:rPr>
              <a:t> </a:t>
            </a:r>
            <a:r>
              <a:rPr lang="en-US" dirty="0" err="1">
                <a:latin typeface="+mn-lt"/>
              </a:rPr>
              <a:t>olika</a:t>
            </a:r>
            <a:r>
              <a:rPr lang="en-US" dirty="0">
                <a:latin typeface="+mn-lt"/>
              </a:rPr>
              <a:t> </a:t>
            </a:r>
            <a:r>
              <a:rPr lang="en-US" dirty="0" err="1">
                <a:latin typeface="+mn-lt"/>
              </a:rPr>
              <a:t>aktörer</a:t>
            </a:r>
            <a:r>
              <a:rPr lang="en-US" dirty="0">
                <a:latin typeface="+mn-lt"/>
              </a:rPr>
              <a:t>, bland </a:t>
            </a:r>
            <a:r>
              <a:rPr lang="en-US" dirty="0" err="1">
                <a:latin typeface="+mn-lt"/>
              </a:rPr>
              <a:t>annat</a:t>
            </a:r>
            <a:r>
              <a:rPr lang="en-US" dirty="0">
                <a:latin typeface="+mn-lt"/>
              </a:rPr>
              <a:t> OECD, men </a:t>
            </a:r>
            <a:r>
              <a:rPr lang="en-US" dirty="0" err="1">
                <a:latin typeface="+mn-lt"/>
              </a:rPr>
              <a:t>också</a:t>
            </a:r>
            <a:r>
              <a:rPr lang="en-US" dirty="0">
                <a:latin typeface="+mn-lt"/>
              </a:rPr>
              <a:t> manga tester </a:t>
            </a:r>
            <a:r>
              <a:rPr lang="en-US" dirty="0" err="1">
                <a:latin typeface="+mn-lt"/>
              </a:rPr>
              <a:t>som</a:t>
            </a:r>
            <a:r>
              <a:rPr lang="en-US" dirty="0">
                <a:latin typeface="+mn-lt"/>
              </a:rPr>
              <a:t> </a:t>
            </a:r>
            <a:r>
              <a:rPr lang="en-US" dirty="0" err="1">
                <a:latin typeface="+mn-lt"/>
              </a:rPr>
              <a:t>föreslagits</a:t>
            </a:r>
            <a:r>
              <a:rPr lang="en-US" dirty="0">
                <a:latin typeface="+mn-lt"/>
              </a:rPr>
              <a:t> </a:t>
            </a:r>
            <a:r>
              <a:rPr lang="en-US" dirty="0" err="1">
                <a:latin typeface="+mn-lt"/>
              </a:rPr>
              <a:t>som</a:t>
            </a:r>
            <a:r>
              <a:rPr lang="en-US" dirty="0">
                <a:latin typeface="+mn-lt"/>
              </a:rPr>
              <a:t> </a:t>
            </a:r>
            <a:r>
              <a:rPr lang="en-US" dirty="0" err="1">
                <a:latin typeface="+mn-lt"/>
              </a:rPr>
              <a:t>en</a:t>
            </a:r>
            <a:r>
              <a:rPr lang="en-US" dirty="0">
                <a:latin typeface="+mn-lt"/>
              </a:rPr>
              <a:t> form av definition. </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latin typeface="+mn-lt"/>
              </a:rPr>
              <a:t>Genomgående</a:t>
            </a:r>
            <a:r>
              <a:rPr lang="en-US" dirty="0">
                <a:latin typeface="+mn-lt"/>
              </a:rPr>
              <a:t> I AI-</a:t>
            </a:r>
            <a:r>
              <a:rPr lang="en-US" dirty="0" err="1">
                <a:latin typeface="+mn-lt"/>
              </a:rPr>
              <a:t>utveckling</a:t>
            </a:r>
            <a:r>
              <a:rPr lang="en-US" dirty="0">
                <a:latin typeface="+mn-lt"/>
              </a:rPr>
              <a:t> </a:t>
            </a:r>
            <a:r>
              <a:rPr lang="en-US" dirty="0" err="1">
                <a:latin typeface="+mn-lt"/>
              </a:rPr>
              <a:t>är</a:t>
            </a:r>
            <a:r>
              <a:rPr lang="en-US" dirty="0">
                <a:latin typeface="+mn-lt"/>
              </a:rPr>
              <a:t> </a:t>
            </a:r>
            <a:r>
              <a:rPr lang="en-US" dirty="0" err="1">
                <a:latin typeface="+mn-lt"/>
              </a:rPr>
              <a:t>att</a:t>
            </a:r>
            <a:r>
              <a:rPr lang="en-US" dirty="0">
                <a:latin typeface="+mn-lt"/>
              </a:rPr>
              <a:t> man </a:t>
            </a:r>
            <a:r>
              <a:rPr lang="en-US" dirty="0" err="1">
                <a:latin typeface="+mn-lt"/>
              </a:rPr>
              <a:t>underskattat</a:t>
            </a:r>
            <a:r>
              <a:rPr lang="en-US" dirty="0">
                <a:latin typeface="+mn-lt"/>
              </a:rPr>
              <a:t> </a:t>
            </a:r>
            <a:r>
              <a:rPr lang="en-US" dirty="0" err="1">
                <a:latin typeface="+mn-lt"/>
              </a:rPr>
              <a:t>komplexiteten</a:t>
            </a:r>
            <a:r>
              <a:rPr lang="en-US" dirty="0">
                <a:latin typeface="+mn-lt"/>
              </a:rPr>
              <a:t> I </a:t>
            </a:r>
            <a:r>
              <a:rPr lang="en-US" dirty="0" err="1">
                <a:latin typeface="+mn-lt"/>
              </a:rPr>
              <a:t>mänsklig</a:t>
            </a:r>
            <a:r>
              <a:rPr lang="en-US" dirty="0">
                <a:latin typeface="+mn-lt"/>
              </a:rPr>
              <a:t> </a:t>
            </a:r>
            <a:r>
              <a:rPr lang="en-US" dirty="0" err="1">
                <a:latin typeface="+mn-lt"/>
              </a:rPr>
              <a:t>kognition</a:t>
            </a:r>
            <a:r>
              <a:rPr lang="en-US" dirty="0">
                <a:latin typeface="+mn-lt"/>
              </a:rPr>
              <a:t>. </a:t>
            </a:r>
          </a:p>
          <a:p>
            <a:endParaRPr lang="en-US" dirty="0">
              <a:latin typeface="+mn-lt"/>
            </a:endParaRPr>
          </a:p>
          <a:p>
            <a:r>
              <a:rPr lang="en-US" dirty="0"/>
              <a:t>The Turing Test A machine and a human both converse unseen with a second human, who must evaluate which of the two is the machine, which passes the test if it can fool the evaluator a significant fraction of the time. Note: Turing does not prescribe what should qualify as intelligence, only that knowing that it is a machine should disqualify it. The AI </a:t>
            </a:r>
            <a:r>
              <a:rPr lang="en-US" dirty="0">
                <a:hlinkClick r:id="rId3" tooltip="Eugene Goostman"/>
              </a:rPr>
              <a:t>Eugene </a:t>
            </a:r>
            <a:r>
              <a:rPr lang="en-US" dirty="0" err="1">
                <a:hlinkClick r:id="rId3" tooltip="Eugene Goostman"/>
              </a:rPr>
              <a:t>Goostman</a:t>
            </a:r>
            <a:r>
              <a:rPr lang="en-US" dirty="0"/>
              <a:t> achieved Turing's estimate of convincing 30% of judges that it was human in 2014. The Robot College Student Test (</a:t>
            </a:r>
            <a:r>
              <a:rPr lang="en-US" i="1" dirty="0" err="1">
                <a:hlinkClick r:id="rId4" tooltip="Ben Goertzel"/>
              </a:rPr>
              <a:t>Goertzel</a:t>
            </a:r>
            <a:r>
              <a:rPr lang="en-US" dirty="0"/>
              <a:t>) A machine enrolls in a university, taking and passing the same classes that humans would, and obtaining a degree. LLMs can now pass university degree-level exams without even attending the classes.</a:t>
            </a:r>
            <a:r>
              <a:rPr lang="en-US" baseline="30000" dirty="0">
                <a:hlinkClick r:id="rId5"/>
              </a:rPr>
              <a:t>[28]</a:t>
            </a:r>
            <a:r>
              <a:rPr lang="en-US" dirty="0"/>
              <a:t> The Employment Test (</a:t>
            </a:r>
            <a:r>
              <a:rPr lang="en-US" i="1" dirty="0">
                <a:hlinkClick r:id="rId6" tooltip="Nils John Nilsson"/>
              </a:rPr>
              <a:t>Nilsson</a:t>
            </a:r>
            <a:r>
              <a:rPr lang="en-US" dirty="0"/>
              <a:t>) A machine performs an economically important job at least as well as humans in the same job. AIs are now replacing humans in many roles as varied as fast food, and marketing.</a:t>
            </a:r>
            <a:r>
              <a:rPr lang="en-US" baseline="30000" dirty="0">
                <a:hlinkClick r:id="rId7"/>
              </a:rPr>
              <a:t>[29]</a:t>
            </a:r>
            <a:r>
              <a:rPr lang="en-US" dirty="0"/>
              <a:t> The Ikea test (</a:t>
            </a:r>
            <a:r>
              <a:rPr lang="en-US" i="1" dirty="0">
                <a:hlinkClick r:id="rId8" tooltip="Gary Marcus"/>
              </a:rPr>
              <a:t>Marcus</a:t>
            </a:r>
            <a:r>
              <a:rPr lang="en-US" dirty="0"/>
              <a:t>) Also known as the Flat Pack Furniture Test. An AI views the parts and instructions of an Ikea flat-pack product, then controls a robot to assemble the furniture correctly. The Coffee Test (</a:t>
            </a:r>
            <a:r>
              <a:rPr lang="en-US" i="1" dirty="0">
                <a:hlinkClick r:id="rId9" tooltip="Steve Wozniak"/>
              </a:rPr>
              <a:t>Wozniak</a:t>
            </a:r>
            <a:r>
              <a:rPr lang="en-US" dirty="0"/>
              <a:t>) A machine is required to enter an average American home and figure out how to make coffee: find the coffee machine, find the coffee, add water, find a mug, and brew the coffee by pushing the proper buttons. This has not yet been completed.</a:t>
            </a:r>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4</a:t>
            </a:fld>
            <a:endParaRPr lang="sv-SE"/>
          </a:p>
        </p:txBody>
      </p:sp>
    </p:spTree>
    <p:extLst>
      <p:ext uri="{BB962C8B-B14F-4D97-AF65-F5344CB8AC3E}">
        <p14:creationId xmlns:p14="http://schemas.microsoft.com/office/powerpoint/2010/main" val="306564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latin typeface="+mn-lt"/>
              </a:rPr>
              <a:t>Stark AI </a:t>
            </a:r>
            <a:r>
              <a:rPr lang="en-US" dirty="0" err="1">
                <a:latin typeface="+mn-lt"/>
              </a:rPr>
              <a:t>har</a:t>
            </a:r>
            <a:r>
              <a:rPr lang="en-US" dirty="0">
                <a:latin typeface="+mn-lt"/>
              </a:rPr>
              <a:t> </a:t>
            </a:r>
            <a:r>
              <a:rPr lang="en-US" dirty="0" err="1">
                <a:latin typeface="+mn-lt"/>
              </a:rPr>
              <a:t>ibland</a:t>
            </a:r>
            <a:r>
              <a:rPr lang="en-US" dirty="0">
                <a:latin typeface="+mn-lt"/>
              </a:rPr>
              <a:t> </a:t>
            </a:r>
            <a:r>
              <a:rPr lang="en-US" dirty="0" err="1">
                <a:latin typeface="+mn-lt"/>
              </a:rPr>
              <a:t>definierats</a:t>
            </a:r>
            <a:r>
              <a:rPr lang="en-US" dirty="0">
                <a:latin typeface="+mn-lt"/>
              </a:rPr>
              <a:t> </a:t>
            </a:r>
            <a:r>
              <a:rPr lang="en-US" dirty="0" err="1">
                <a:latin typeface="+mn-lt"/>
              </a:rPr>
              <a:t>som</a:t>
            </a:r>
            <a:r>
              <a:rPr lang="en-US" dirty="0">
                <a:latin typeface="+mn-lt"/>
              </a:rPr>
              <a:t> AI </a:t>
            </a:r>
            <a:r>
              <a:rPr lang="en-US" dirty="0" err="1">
                <a:latin typeface="+mn-lt"/>
              </a:rPr>
              <a:t>som</a:t>
            </a:r>
            <a:r>
              <a:rPr lang="en-US" dirty="0">
                <a:latin typeface="+mn-lt"/>
              </a:rPr>
              <a:t> </a:t>
            </a:r>
            <a:r>
              <a:rPr lang="en-US" dirty="0" err="1">
                <a:latin typeface="+mn-lt"/>
              </a:rPr>
              <a:t>är</a:t>
            </a:r>
            <a:r>
              <a:rPr lang="en-US" dirty="0">
                <a:latin typeface="+mn-lt"/>
              </a:rPr>
              <a:t> </a:t>
            </a:r>
            <a:r>
              <a:rPr lang="en-US" dirty="0" err="1">
                <a:latin typeface="+mn-lt"/>
              </a:rPr>
              <a:t>bättre</a:t>
            </a:r>
            <a:r>
              <a:rPr lang="en-US" dirty="0">
                <a:latin typeface="+mn-lt"/>
              </a:rPr>
              <a:t> </a:t>
            </a:r>
            <a:r>
              <a:rPr lang="en-US" dirty="0" err="1">
                <a:latin typeface="+mn-lt"/>
              </a:rPr>
              <a:t>än</a:t>
            </a:r>
            <a:r>
              <a:rPr lang="en-US" dirty="0">
                <a:latin typeface="+mn-lt"/>
              </a:rPr>
              <a:t> </a:t>
            </a:r>
            <a:r>
              <a:rPr lang="en-US" dirty="0" err="1">
                <a:latin typeface="+mn-lt"/>
              </a:rPr>
              <a:t>människan</a:t>
            </a:r>
            <a:r>
              <a:rPr lang="en-US" dirty="0">
                <a:latin typeface="+mn-lt"/>
              </a:rPr>
              <a:t> </a:t>
            </a:r>
            <a:r>
              <a:rPr lang="en-US" dirty="0" err="1">
                <a:latin typeface="+mn-lt"/>
              </a:rPr>
              <a:t>på</a:t>
            </a:r>
            <a:r>
              <a:rPr lang="en-US" dirty="0">
                <a:latin typeface="+mn-lt"/>
              </a:rPr>
              <a:t> </a:t>
            </a:r>
            <a:r>
              <a:rPr lang="en-US" dirty="0" err="1">
                <a:latin typeface="+mn-lt"/>
              </a:rPr>
              <a:t>allt</a:t>
            </a:r>
            <a:r>
              <a:rPr lang="en-US" dirty="0">
                <a:latin typeface="+mn-lt"/>
              </a:rPr>
              <a:t>, men </a:t>
            </a:r>
            <a:r>
              <a:rPr lang="en-US" dirty="0" err="1">
                <a:latin typeface="+mn-lt"/>
              </a:rPr>
              <a:t>överlag</a:t>
            </a:r>
            <a:r>
              <a:rPr lang="en-US" dirty="0">
                <a:latin typeface="+mn-lt"/>
              </a:rPr>
              <a:t> </a:t>
            </a:r>
            <a:r>
              <a:rPr lang="en-US" dirty="0" err="1">
                <a:latin typeface="+mn-lt"/>
              </a:rPr>
              <a:t>har</a:t>
            </a:r>
            <a:r>
              <a:rPr lang="en-US" dirty="0">
                <a:latin typeface="+mn-lt"/>
              </a:rPr>
              <a:t> stark AI </a:t>
            </a:r>
            <a:r>
              <a:rPr lang="en-US" dirty="0" err="1">
                <a:latin typeface="+mn-lt"/>
              </a:rPr>
              <a:t>och</a:t>
            </a:r>
            <a:r>
              <a:rPr lang="en-US" dirty="0">
                <a:latin typeface="+mn-lt"/>
              </a:rPr>
              <a:t> AGI </a:t>
            </a:r>
            <a:r>
              <a:rPr lang="en-US" dirty="0" err="1">
                <a:latin typeface="+mn-lt"/>
              </a:rPr>
              <a:t>samma</a:t>
            </a:r>
            <a:r>
              <a:rPr lang="en-US" dirty="0">
                <a:latin typeface="+mn-lt"/>
              </a:rPr>
              <a:t> problem </a:t>
            </a:r>
            <a:r>
              <a:rPr lang="en-US" dirty="0" err="1">
                <a:latin typeface="+mn-lt"/>
              </a:rPr>
              <a:t>som</a:t>
            </a:r>
            <a:r>
              <a:rPr lang="en-US" dirty="0">
                <a:latin typeface="+mn-lt"/>
              </a:rPr>
              <a:t> </a:t>
            </a:r>
            <a:r>
              <a:rPr lang="en-US" dirty="0" err="1">
                <a:latin typeface="+mn-lt"/>
              </a:rPr>
              <a:t>fältet</a:t>
            </a:r>
            <a:r>
              <a:rPr lang="en-US" dirty="0">
                <a:latin typeface="+mn-lt"/>
              </a:rPr>
              <a:t> I </a:t>
            </a:r>
            <a:r>
              <a:rPr lang="en-US" dirty="0" err="1">
                <a:latin typeface="+mn-lt"/>
              </a:rPr>
              <a:t>stort</a:t>
            </a:r>
            <a:r>
              <a:rPr lang="en-US" dirty="0">
                <a:latin typeface="+mn-lt"/>
              </a:rPr>
              <a:t>: </a:t>
            </a:r>
            <a:r>
              <a:rPr lang="en-US" dirty="0" err="1">
                <a:latin typeface="+mn-lt"/>
              </a:rPr>
              <a:t>Många</a:t>
            </a:r>
            <a:r>
              <a:rPr lang="en-US" dirty="0">
                <a:latin typeface="+mn-lt"/>
              </a:rPr>
              <a:t> </a:t>
            </a:r>
            <a:r>
              <a:rPr lang="en-US" dirty="0" err="1">
                <a:latin typeface="+mn-lt"/>
              </a:rPr>
              <a:t>strävar</a:t>
            </a:r>
            <a:r>
              <a:rPr lang="en-US" dirty="0">
                <a:latin typeface="+mn-lt"/>
              </a:rPr>
              <a:t> mot det men </a:t>
            </a:r>
            <a:r>
              <a:rPr lang="en-US" dirty="0" err="1">
                <a:latin typeface="+mn-lt"/>
              </a:rPr>
              <a:t>ingen</a:t>
            </a:r>
            <a:r>
              <a:rPr lang="en-US" dirty="0">
                <a:latin typeface="+mn-lt"/>
              </a:rPr>
              <a:t> vet </a:t>
            </a:r>
            <a:r>
              <a:rPr lang="en-US" dirty="0" err="1">
                <a:latin typeface="+mn-lt"/>
              </a:rPr>
              <a:t>riktigt</a:t>
            </a:r>
            <a:r>
              <a:rPr lang="en-US" dirty="0">
                <a:latin typeface="+mn-lt"/>
              </a:rPr>
              <a:t> </a:t>
            </a:r>
            <a:r>
              <a:rPr lang="en-US" dirty="0" err="1">
                <a:latin typeface="+mn-lt"/>
              </a:rPr>
              <a:t>vad</a:t>
            </a:r>
            <a:r>
              <a:rPr lang="en-US" dirty="0">
                <a:latin typeface="+mn-lt"/>
              </a:rPr>
              <a:t> det </a:t>
            </a:r>
            <a:r>
              <a:rPr lang="en-US" dirty="0" err="1">
                <a:latin typeface="+mn-lt"/>
              </a:rPr>
              <a:t>är</a:t>
            </a:r>
            <a:r>
              <a:rPr lang="en-US" dirty="0">
                <a:latin typeface="+mn-lt"/>
              </a:rPr>
              <a:t>. </a:t>
            </a:r>
            <a:endParaRPr lang="sv-SE" dirty="0"/>
          </a:p>
        </p:txBody>
      </p:sp>
      <p:sp>
        <p:nvSpPr>
          <p:cNvPr id="4" name="Platshållare för bildnummer 3"/>
          <p:cNvSpPr>
            <a:spLocks noGrp="1"/>
          </p:cNvSpPr>
          <p:nvPr>
            <p:ph type="sldNum" sz="quarter" idx="5"/>
          </p:nvPr>
        </p:nvSpPr>
        <p:spPr/>
        <p:txBody>
          <a:bodyPr/>
          <a:lstStyle/>
          <a:p>
            <a:fld id="{FAD3A23D-0DA1-4B87-A31C-3A7364519DB7}" type="slidenum">
              <a:rPr lang="sv-SE" smtClean="0"/>
              <a:t>5</a:t>
            </a:fld>
            <a:endParaRPr lang="sv-SE"/>
          </a:p>
        </p:txBody>
      </p:sp>
    </p:spTree>
    <p:extLst>
      <p:ext uri="{BB962C8B-B14F-4D97-AF65-F5344CB8AC3E}">
        <p14:creationId xmlns:p14="http://schemas.microsoft.com/office/powerpoint/2010/main" val="18307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Maskinlärning: Olika tekniker för att datorer lär sig av information för att se mönster och förutsäga saker. </a:t>
            </a:r>
          </a:p>
          <a:p>
            <a:r>
              <a:rPr lang="sv-SE" dirty="0"/>
              <a:t>Expertsystem: Tränas på mängder av data inom ett begränsat område för att bli experter på just detta. Har fördelen över människor att de kan hantera enorma mängder data. </a:t>
            </a:r>
          </a:p>
          <a:p>
            <a:r>
              <a:rPr lang="sv-SE" dirty="0"/>
              <a:t>NN/DL ett sätt att träna datorer inspirerat av den mänskliga hjärnan, och den typen av teknik som ligger till grund för alla generativa modeller. </a:t>
            </a:r>
          </a:p>
          <a:p>
            <a:r>
              <a:rPr lang="sv-SE" dirty="0"/>
              <a:t>Computer vision: Att lära datorer tolka visuell information. Visat sig vara väldigt svårt att få tillräckligt bra, viktigt för exempelvis självkörande fordon. </a:t>
            </a:r>
          </a:p>
          <a:p>
            <a:r>
              <a:rPr lang="sv-SE" dirty="0" err="1"/>
              <a:t>Reinforcement</a:t>
            </a:r>
            <a:r>
              <a:rPr lang="sv-SE" dirty="0"/>
              <a:t> </a:t>
            </a:r>
            <a:r>
              <a:rPr lang="sv-SE" dirty="0" err="1"/>
              <a:t>learning</a:t>
            </a:r>
            <a:r>
              <a:rPr lang="sv-SE" dirty="0"/>
              <a:t>: </a:t>
            </a:r>
            <a:r>
              <a:rPr lang="sv-SE" dirty="0" err="1"/>
              <a:t>Sät</a:t>
            </a:r>
            <a:r>
              <a:rPr lang="sv-SE" dirty="0"/>
              <a:t> att träna AI genom att skapa belöningssystem antingen inom datorn, eller genom att människor ger belöningar vid bättre resultat. </a:t>
            </a:r>
          </a:p>
        </p:txBody>
      </p:sp>
      <p:sp>
        <p:nvSpPr>
          <p:cNvPr id="4" name="Platshållare för bildnummer 3"/>
          <p:cNvSpPr>
            <a:spLocks noGrp="1"/>
          </p:cNvSpPr>
          <p:nvPr>
            <p:ph type="sldNum" sz="quarter" idx="5"/>
          </p:nvPr>
        </p:nvSpPr>
        <p:spPr/>
        <p:txBody>
          <a:bodyPr/>
          <a:lstStyle/>
          <a:p>
            <a:fld id="{FAD3A23D-0DA1-4B87-A31C-3A7364519DB7}" type="slidenum">
              <a:rPr lang="sv-SE" smtClean="0"/>
              <a:t>6</a:t>
            </a:fld>
            <a:endParaRPr lang="sv-SE"/>
          </a:p>
        </p:txBody>
      </p:sp>
    </p:spTree>
    <p:extLst>
      <p:ext uri="{BB962C8B-B14F-4D97-AF65-F5344CB8AC3E}">
        <p14:creationId xmlns:p14="http://schemas.microsoft.com/office/powerpoint/2010/main" val="4026746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Generativ AI är den delen av AI som exploderat sedan slutet av 2022 och </a:t>
            </a:r>
            <a:r>
              <a:rPr lang="sv-SE" dirty="0" err="1"/>
              <a:t>ChatGPT</a:t>
            </a:r>
            <a:r>
              <a:rPr lang="sv-SE" dirty="0"/>
              <a:t>. Det är bara en del av AI-fältet, men den har för många blivit nästan synonym med begreppet AI. Resten av presentationen fokuserar kring denna del av AI.  </a:t>
            </a:r>
          </a:p>
        </p:txBody>
      </p:sp>
      <p:sp>
        <p:nvSpPr>
          <p:cNvPr id="4" name="Platshållare för bildnummer 3"/>
          <p:cNvSpPr>
            <a:spLocks noGrp="1"/>
          </p:cNvSpPr>
          <p:nvPr>
            <p:ph type="sldNum" sz="quarter" idx="5"/>
          </p:nvPr>
        </p:nvSpPr>
        <p:spPr/>
        <p:txBody>
          <a:bodyPr/>
          <a:lstStyle/>
          <a:p>
            <a:fld id="{FAD3A23D-0DA1-4B87-A31C-3A7364519DB7}" type="slidenum">
              <a:rPr lang="sv-SE" smtClean="0"/>
              <a:t>7</a:t>
            </a:fld>
            <a:endParaRPr lang="sv-SE"/>
          </a:p>
        </p:txBody>
      </p:sp>
    </p:spTree>
    <p:extLst>
      <p:ext uri="{BB962C8B-B14F-4D97-AF65-F5344CB8AC3E}">
        <p14:creationId xmlns:p14="http://schemas.microsoft.com/office/powerpoint/2010/main" val="3091708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Språkmodeller jobbar inte med bokstäver eller ord, utan tokens. Vanliga ord blir ofta ett eget token, medan mindre vanliga ord delas upp i flera tokens. Detta gör dels att språkmodeller inte i grunden har en uppfattning om orden som vi kommunicerar med den om (vilket t.ex. ger utmaningar om man frågar hur många r som finns i ordet ”</a:t>
            </a:r>
            <a:r>
              <a:rPr lang="sv-SE" dirty="0" err="1"/>
              <a:t>strawberry</a:t>
            </a:r>
            <a:r>
              <a:rPr lang="sv-SE" dirty="0"/>
              <a:t>” – </a:t>
            </a:r>
            <a:r>
              <a:rPr lang="sv-SE" dirty="0" err="1"/>
              <a:t>AIn</a:t>
            </a:r>
            <a:r>
              <a:rPr lang="sv-SE" dirty="0"/>
              <a:t> har inte på ett enkelt sätt tillgång till bokstäverna i ordet. Det får även konsekvenser som att det är betydligt dyrare att använda språkmodeller på språk som inte utgör en stor del av träningsdata. Svenska använder oftast 1,5 – 2 gånger så många tokens som engelska, och andra språk kan ligga betydligt högre än så. </a:t>
            </a:r>
          </a:p>
        </p:txBody>
      </p:sp>
      <p:sp>
        <p:nvSpPr>
          <p:cNvPr id="4" name="Platshållare för bildnummer 3"/>
          <p:cNvSpPr>
            <a:spLocks noGrp="1"/>
          </p:cNvSpPr>
          <p:nvPr>
            <p:ph type="sldNum" sz="quarter" idx="5"/>
          </p:nvPr>
        </p:nvSpPr>
        <p:spPr/>
        <p:txBody>
          <a:bodyPr/>
          <a:lstStyle/>
          <a:p>
            <a:fld id="{FAD3A23D-0DA1-4B87-A31C-3A7364519DB7}" type="slidenum">
              <a:rPr lang="sv-SE" smtClean="0"/>
              <a:t>8</a:t>
            </a:fld>
            <a:endParaRPr lang="sv-SE"/>
          </a:p>
        </p:txBody>
      </p:sp>
    </p:spTree>
    <p:extLst>
      <p:ext uri="{BB962C8B-B14F-4D97-AF65-F5344CB8AC3E}">
        <p14:creationId xmlns:p14="http://schemas.microsoft.com/office/powerpoint/2010/main" val="3823831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En språkmodell, eller annan generativ AI-modell, bygger på att lager av noder tränas genom att mängder av data analyseras. Kopplingarna mellan olika noder och lager ger en statistisk modell över sannolikheten av att ett visst token följer på en viss sekvens av tokens. </a:t>
            </a:r>
          </a:p>
        </p:txBody>
      </p:sp>
      <p:sp>
        <p:nvSpPr>
          <p:cNvPr id="4" name="Platshållare för bildnummer 3"/>
          <p:cNvSpPr>
            <a:spLocks noGrp="1"/>
          </p:cNvSpPr>
          <p:nvPr>
            <p:ph type="sldNum" sz="quarter" idx="5"/>
          </p:nvPr>
        </p:nvSpPr>
        <p:spPr/>
        <p:txBody>
          <a:bodyPr/>
          <a:lstStyle/>
          <a:p>
            <a:fld id="{FAD3A23D-0DA1-4B87-A31C-3A7364519DB7}" type="slidenum">
              <a:rPr lang="sv-SE" smtClean="0"/>
              <a:t>9</a:t>
            </a:fld>
            <a:endParaRPr lang="sv-SE"/>
          </a:p>
        </p:txBody>
      </p:sp>
    </p:spTree>
    <p:extLst>
      <p:ext uri="{BB962C8B-B14F-4D97-AF65-F5344CB8AC3E}">
        <p14:creationId xmlns:p14="http://schemas.microsoft.com/office/powerpoint/2010/main" val="1508796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1A728F3-82F5-396F-F311-1456DEE1EEED}"/>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3D4D3CC2-9E7B-FD89-FC40-4A201F1928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760B1343-E6F0-DF8B-4597-1F65DD3E16AE}"/>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2C2DB2B1-6F57-DB13-6AF2-11224E32F7C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9E103E3-D1B6-5F42-867F-AD0C979C5C89}"/>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090399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1A49AD4-46ED-B396-990D-D8880808B773}"/>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641C29D8-0243-AAB3-E7AD-F446769918B1}"/>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56BA37B1-FB6F-04EA-550E-5A5E2CBBE689}"/>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B50E7F1B-8AAC-10F1-01B3-6CA9536B1C5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2AA97DF-165D-37AA-C64D-14AD46CCB961}"/>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307237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A015B8A8-B600-A1DA-0BB1-1011D3A822FB}"/>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399280F7-550A-FA98-A8C2-2A3D7FF91870}"/>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8C17BED7-AD4D-C23C-DED1-612769CA8CD3}"/>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063BF9A6-14C6-C349-DD7C-C3FB1945D4E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2CD394C5-9860-129A-9E68-FC019F5A2AA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81534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sv" smtClean="0"/>
              <a:pPr/>
              <a:t>‹#›</a:t>
            </a:fld>
            <a:endParaRPr lang="sv"/>
          </a:p>
        </p:txBody>
      </p:sp>
    </p:spTree>
    <p:extLst>
      <p:ext uri="{BB962C8B-B14F-4D97-AF65-F5344CB8AC3E}">
        <p14:creationId xmlns:p14="http://schemas.microsoft.com/office/powerpoint/2010/main" val="1589569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28F7722-B1F1-3151-B367-1914898B6DDD}"/>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BCDD5C06-3276-B6F2-A64A-5E14E6D6D895}"/>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B868F6B8-0A36-6C89-B572-D00B4BCAA5FA}"/>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04EB8FFA-C1B4-C938-558B-B1657DD91E5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0782B56-5C35-D7D2-A64F-11BD8F3E2710}"/>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780888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D0613B5-70EA-5B8A-3C89-ECAEBBB06B9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2D9CE10F-BDC3-F157-B1BE-54A3670F1F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6D9D6051-416D-8376-D3B9-C1F949D53C3E}"/>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4BBF3DE5-95FA-EEBA-CB8C-7ACE86C79E9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01B988AD-5125-92E8-BDE1-0A20368EF962}"/>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12539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D0C6EA6-E8C3-04B6-AB0B-FC9BDDD20D91}"/>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DC5119DD-271C-7F40-F01B-D63C7B81A8CD}"/>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50582B8F-ABDB-253C-DAEE-C08860AF91B3}"/>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154F1F2B-6564-A8AF-66D6-218C4B67C6DE}"/>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6" name="Platshållare för sidfot 5">
            <a:extLst>
              <a:ext uri="{FF2B5EF4-FFF2-40B4-BE49-F238E27FC236}">
                <a16:creationId xmlns:a16="http://schemas.microsoft.com/office/drawing/2014/main" id="{67540917-D0B2-ED09-3536-1606E9A74D6F}"/>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9A4D5324-4D83-AE68-B3C1-CA064FE7B79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042823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86B1D7F-F828-7846-87EA-1196FACC9B17}"/>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6190EE25-EAA1-3D1B-975B-58AF412790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3DC189E-A17E-D724-A537-101C48A4FE4B}"/>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9A144B27-4013-A820-4919-6A77DF0156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59CF88DD-324D-B403-F64C-BD5813674FB4}"/>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503E2E9A-4E09-4E48-157B-A36D4F2F3C0A}"/>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8" name="Platshållare för sidfot 7">
            <a:extLst>
              <a:ext uri="{FF2B5EF4-FFF2-40B4-BE49-F238E27FC236}">
                <a16:creationId xmlns:a16="http://schemas.microsoft.com/office/drawing/2014/main" id="{CA750971-F6EE-E667-1362-BCF386B40A4C}"/>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4E0FF35-409D-BC9B-0472-2C07ABE524D6}"/>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684563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5C0DAF0-394C-2A30-DCF4-31555EB542CF}"/>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61D68492-0B40-869A-92DF-F4678C54D542}"/>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4" name="Platshållare för sidfot 3">
            <a:extLst>
              <a:ext uri="{FF2B5EF4-FFF2-40B4-BE49-F238E27FC236}">
                <a16:creationId xmlns:a16="http://schemas.microsoft.com/office/drawing/2014/main" id="{6F4C8134-398B-907D-7983-B06291710EFD}"/>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6DE6A65C-4DAE-6A5C-8E0D-EEF31480C501}"/>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275022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E1F69063-C8D1-F45A-F9F8-E1E5F13601CE}"/>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3" name="Platshållare för sidfot 2">
            <a:extLst>
              <a:ext uri="{FF2B5EF4-FFF2-40B4-BE49-F238E27FC236}">
                <a16:creationId xmlns:a16="http://schemas.microsoft.com/office/drawing/2014/main" id="{D518BBF8-E391-19E0-68F2-E8E6FF15B516}"/>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116A41C4-8A2A-34C1-BF43-B7354B05C329}"/>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1664188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064DF5A-3CCB-B491-7C58-15C6B08FE7E3}"/>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6C389343-AA34-69B8-E630-A41B418B39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12E1637D-271B-7470-BB06-BA557E0697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4CBC3ABD-EFAB-5ED4-70C0-F01A53022C51}"/>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6" name="Platshållare för sidfot 5">
            <a:extLst>
              <a:ext uri="{FF2B5EF4-FFF2-40B4-BE49-F238E27FC236}">
                <a16:creationId xmlns:a16="http://schemas.microsoft.com/office/drawing/2014/main" id="{7B5D19E0-8BC3-3348-1626-EC29FAB00E09}"/>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BB94FDB2-27D7-E141-94E0-9812CF5D98EA}"/>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272786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CC32782-FFEC-65A5-D889-D40B33DC879C}"/>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BD3E1A3E-9474-1B2A-B073-A11B2E5ED3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9C158DFE-0B59-5817-0053-8DF00CF295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8B5C70D2-0BE7-E252-E33A-44EAB9AB6F97}"/>
              </a:ext>
            </a:extLst>
          </p:cNvPr>
          <p:cNvSpPr>
            <a:spLocks noGrp="1"/>
          </p:cNvSpPr>
          <p:nvPr>
            <p:ph type="dt" sz="half" idx="10"/>
          </p:nvPr>
        </p:nvSpPr>
        <p:spPr/>
        <p:txBody>
          <a:bodyPr/>
          <a:lstStyle/>
          <a:p>
            <a:fld id="{024C51F1-BC82-4E11-A733-B3028D5EF3D2}" type="datetimeFigureOut">
              <a:rPr lang="sv-SE" smtClean="0"/>
              <a:t>2024-09-19</a:t>
            </a:fld>
            <a:endParaRPr lang="sv-SE"/>
          </a:p>
        </p:txBody>
      </p:sp>
      <p:sp>
        <p:nvSpPr>
          <p:cNvPr id="6" name="Platshållare för sidfot 5">
            <a:extLst>
              <a:ext uri="{FF2B5EF4-FFF2-40B4-BE49-F238E27FC236}">
                <a16:creationId xmlns:a16="http://schemas.microsoft.com/office/drawing/2014/main" id="{B3FC850E-3A4D-FDAD-D4B5-E70DB5050E19}"/>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9C5B14B-0179-B05D-A2CD-D771E321C5BA}"/>
              </a:ext>
            </a:extLst>
          </p:cNvPr>
          <p:cNvSpPr>
            <a:spLocks noGrp="1"/>
          </p:cNvSpPr>
          <p:nvPr>
            <p:ph type="sldNum" sz="quarter" idx="12"/>
          </p:nvPr>
        </p:nvSpPr>
        <p:spPr/>
        <p:txBody>
          <a:bodyPr/>
          <a:lstStyle/>
          <a:p>
            <a:fld id="{D94C94C6-FCD4-4A1D-920C-793C4AD97253}" type="slidenum">
              <a:rPr lang="sv-SE" smtClean="0"/>
              <a:t>‹#›</a:t>
            </a:fld>
            <a:endParaRPr lang="sv-SE"/>
          </a:p>
        </p:txBody>
      </p:sp>
    </p:spTree>
    <p:extLst>
      <p:ext uri="{BB962C8B-B14F-4D97-AF65-F5344CB8AC3E}">
        <p14:creationId xmlns:p14="http://schemas.microsoft.com/office/powerpoint/2010/main" val="351993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BBBC9AA5-F073-818E-9C73-0D25E7A93A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7D70BB61-BF7E-AFA4-A2F0-4F78AC7DB0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5EFCA341-59D4-68C9-5D31-6ED9F0E2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C51F1-BC82-4E11-A733-B3028D5EF3D2}" type="datetimeFigureOut">
              <a:rPr lang="sv-SE" smtClean="0"/>
              <a:t>2024-09-19</a:t>
            </a:fld>
            <a:endParaRPr lang="sv-SE"/>
          </a:p>
        </p:txBody>
      </p:sp>
      <p:sp>
        <p:nvSpPr>
          <p:cNvPr id="5" name="Platshållare för sidfot 4">
            <a:extLst>
              <a:ext uri="{FF2B5EF4-FFF2-40B4-BE49-F238E27FC236}">
                <a16:creationId xmlns:a16="http://schemas.microsoft.com/office/drawing/2014/main" id="{9BCBC519-1337-C4E8-C629-6B99C8A698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6BE6EED7-3820-2E0F-52EB-8FA082CC4B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4C94C6-FCD4-4A1D-920C-793C4AD97253}" type="slidenum">
              <a:rPr lang="sv-SE" smtClean="0"/>
              <a:t>‹#›</a:t>
            </a:fld>
            <a:endParaRPr lang="sv-SE"/>
          </a:p>
        </p:txBody>
      </p:sp>
    </p:spTree>
    <p:extLst>
      <p:ext uri="{BB962C8B-B14F-4D97-AF65-F5344CB8AC3E}">
        <p14:creationId xmlns:p14="http://schemas.microsoft.com/office/powerpoint/2010/main" val="3757665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creativecommons.org/licenses/by/4.0/?ref=chooser-v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Freeform: Shape 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ubrik 1">
            <a:extLst>
              <a:ext uri="{FF2B5EF4-FFF2-40B4-BE49-F238E27FC236}">
                <a16:creationId xmlns:a16="http://schemas.microsoft.com/office/drawing/2014/main" id="{7E400712-ACD2-0898-FB36-B15AEE6F0A3D}"/>
              </a:ext>
            </a:extLst>
          </p:cNvPr>
          <p:cNvSpPr>
            <a:spLocks noGrp="1"/>
          </p:cNvSpPr>
          <p:nvPr>
            <p:ph type="ctrTitle"/>
          </p:nvPr>
        </p:nvSpPr>
        <p:spPr>
          <a:xfrm>
            <a:off x="1524003" y="1999615"/>
            <a:ext cx="9144000" cy="2764028"/>
          </a:xfrm>
        </p:spPr>
        <p:txBody>
          <a:bodyPr anchor="ctr">
            <a:normAutofit/>
          </a:bodyPr>
          <a:lstStyle/>
          <a:p>
            <a:r>
              <a:rPr lang="sv-SE" sz="7200" dirty="0"/>
              <a:t>AI</a:t>
            </a:r>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ubrik 1">
            <a:extLst>
              <a:ext uri="{FF2B5EF4-FFF2-40B4-BE49-F238E27FC236}">
                <a16:creationId xmlns:a16="http://schemas.microsoft.com/office/drawing/2014/main" id="{9B4FC482-B4CA-4B75-9F48-AB0FD2EBFF66}"/>
              </a:ext>
            </a:extLst>
          </p:cNvPr>
          <p:cNvSpPr txBox="1">
            <a:spLocks/>
          </p:cNvSpPr>
          <p:nvPr/>
        </p:nvSpPr>
        <p:spPr>
          <a:xfrm>
            <a:off x="1524000" y="2046986"/>
            <a:ext cx="9144000" cy="276402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sv-SE" sz="7200"/>
              <a:t>AI</a:t>
            </a:r>
            <a:endParaRPr lang="sv-SE" sz="7200" dirty="0"/>
          </a:p>
        </p:txBody>
      </p:sp>
      <p:pic>
        <p:nvPicPr>
          <p:cNvPr id="10" name="Picture 9">
            <a:extLst>
              <a:ext uri="{FF2B5EF4-FFF2-40B4-BE49-F238E27FC236}">
                <a16:creationId xmlns:a16="http://schemas.microsoft.com/office/drawing/2014/main" id="{29AF3F59-6407-48D9-8DD8-F0DB9DECA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2" y="212083"/>
            <a:ext cx="4006921" cy="4006921"/>
          </a:xfrm>
          <a:prstGeom prst="rect">
            <a:avLst/>
          </a:prstGeom>
        </p:spPr>
      </p:pic>
      <p:pic>
        <p:nvPicPr>
          <p:cNvPr id="15" name="Picture 14">
            <a:extLst>
              <a:ext uri="{FF2B5EF4-FFF2-40B4-BE49-F238E27FC236}">
                <a16:creationId xmlns:a16="http://schemas.microsoft.com/office/drawing/2014/main" id="{6220F850-BD10-47FF-BAC2-7C08CA3FB5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808" y="212083"/>
            <a:ext cx="4006921" cy="4006921"/>
          </a:xfrm>
          <a:prstGeom prst="rect">
            <a:avLst/>
          </a:prstGeom>
        </p:spPr>
      </p:pic>
      <p:sp>
        <p:nvSpPr>
          <p:cNvPr id="5" name="AutoShape 2">
            <a:hlinkClick r:id="rId5"/>
            <a:extLst>
              <a:ext uri="{FF2B5EF4-FFF2-40B4-BE49-F238E27FC236}">
                <a16:creationId xmlns:a16="http://schemas.microsoft.com/office/drawing/2014/main" id="{1FE03EAF-0776-4287-9D1A-EBEDEB4BA080}"/>
              </a:ext>
            </a:extLst>
          </p:cNvPr>
          <p:cNvSpPr>
            <a:spLocks noChangeAspect="1" noChangeArrowheads="1"/>
          </p:cNvSpPr>
          <p:nvPr/>
        </p:nvSpPr>
        <p:spPr bwMode="auto">
          <a:xfrm>
            <a:off x="6636845" y="58524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166DC930-CC74-49B7-BA3B-E11F95B58EAA}"/>
              </a:ext>
            </a:extLst>
          </p:cNvPr>
          <p:cNvSpPr>
            <a:spLocks noChangeAspect="1" noChangeArrowheads="1"/>
          </p:cNvSpPr>
          <p:nvPr/>
        </p:nvSpPr>
        <p:spPr bwMode="auto">
          <a:xfrm>
            <a:off x="6978158" y="58524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4">
            <a:extLst>
              <a:ext uri="{FF2B5EF4-FFF2-40B4-BE49-F238E27FC236}">
                <a16:creationId xmlns:a16="http://schemas.microsoft.com/office/drawing/2014/main" id="{FA8C4857-F8C1-45AF-A738-4B6E6DA1F942}"/>
              </a:ext>
            </a:extLst>
          </p:cNvPr>
          <p:cNvSpPr>
            <a:spLocks noChangeArrowheads="1"/>
          </p:cNvSpPr>
          <p:nvPr/>
        </p:nvSpPr>
        <p:spPr bwMode="auto">
          <a:xfrm>
            <a:off x="7809186" y="6620076"/>
            <a:ext cx="458971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panose="020B0604020202020204" pitchFamily="34" charset="0"/>
              </a:rPr>
              <a:t>Intro to AI by Mattias Wickberg </a:t>
            </a:r>
            <a:r>
              <a:rPr kumimoji="0" lang="en-US" altLang="en-US" sz="1100" b="0" i="0" u="none" strike="noStrike" cap="none" normalizeH="0" baseline="0" dirty="0" err="1">
                <a:ln>
                  <a:noFill/>
                </a:ln>
                <a:solidFill>
                  <a:schemeClr val="tx1"/>
                </a:solidFill>
                <a:effectLst/>
                <a:latin typeface="Arial" panose="020B0604020202020204" pitchFamily="34" charset="0"/>
              </a:rPr>
              <a:t>Hugerth</a:t>
            </a:r>
            <a:r>
              <a:rPr kumimoji="0" lang="en-US" altLang="en-US" sz="1100" b="0" i="0" u="none" strike="noStrike" cap="none" normalizeH="0" baseline="0" dirty="0">
                <a:ln>
                  <a:noFill/>
                </a:ln>
                <a:solidFill>
                  <a:schemeClr val="tx1"/>
                </a:solidFill>
                <a:effectLst/>
                <a:latin typeface="Arial" panose="020B0604020202020204" pitchFamily="34" charset="0"/>
              </a:rPr>
              <a:t> is licensed under </a:t>
            </a:r>
            <a:r>
              <a:rPr lang="en-US" altLang="en-US" sz="1100" dirty="0">
                <a:latin typeface="Arial" panose="020B0604020202020204" pitchFamily="34" charset="0"/>
                <a:hlinkClick r:id="rId5"/>
              </a:rPr>
              <a:t>CC BY 4.0  </a:t>
            </a:r>
            <a:r>
              <a:rPr kumimoji="0" lang="en-US" altLang="en-US" sz="900" b="0" i="0" u="none" strike="noStrike" cap="none" normalizeH="0" baseline="0" dirty="0">
                <a:ln>
                  <a:noFill/>
                </a:ln>
                <a:solidFill>
                  <a:schemeClr val="tx1"/>
                </a:solidFill>
                <a:effectLst/>
                <a:latin typeface="Arial" panose="020B060402020202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8" name="AutoShape 5">
            <a:hlinkClick r:id="rId5"/>
            <a:extLst>
              <a:ext uri="{FF2B5EF4-FFF2-40B4-BE49-F238E27FC236}">
                <a16:creationId xmlns:a16="http://schemas.microsoft.com/office/drawing/2014/main" id="{186D3CB7-9A01-4524-8B7C-599CC524ED9C}"/>
              </a:ext>
            </a:extLst>
          </p:cNvPr>
          <p:cNvSpPr>
            <a:spLocks noChangeAspect="1" noChangeArrowheads="1"/>
          </p:cNvSpPr>
          <p:nvPr/>
        </p:nvSpPr>
        <p:spPr bwMode="auto">
          <a:xfrm>
            <a:off x="6789245" y="60048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6">
            <a:extLst>
              <a:ext uri="{FF2B5EF4-FFF2-40B4-BE49-F238E27FC236}">
                <a16:creationId xmlns:a16="http://schemas.microsoft.com/office/drawing/2014/main" id="{A7A46354-2A1F-43DD-BA6A-1C86C44C0E18}"/>
              </a:ext>
            </a:extLst>
          </p:cNvPr>
          <p:cNvSpPr>
            <a:spLocks noChangeAspect="1" noChangeArrowheads="1"/>
          </p:cNvSpPr>
          <p:nvPr/>
        </p:nvSpPr>
        <p:spPr bwMode="auto">
          <a:xfrm>
            <a:off x="7130558" y="6004821"/>
            <a:ext cx="190500" cy="190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06952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5BD06-710E-4CE5-B750-456FF55B036E}"/>
              </a:ext>
            </a:extLst>
          </p:cNvPr>
          <p:cNvSpPr>
            <a:spLocks noGrp="1"/>
          </p:cNvSpPr>
          <p:nvPr>
            <p:ph type="title"/>
          </p:nvPr>
        </p:nvSpPr>
        <p:spPr/>
        <p:txBody>
          <a:bodyPr/>
          <a:lstStyle/>
          <a:p>
            <a:r>
              <a:rPr lang="sv-SE" dirty="0"/>
              <a:t>Träningstekniker och steg</a:t>
            </a:r>
            <a:endParaRPr lang="en-US" dirty="0"/>
          </a:p>
        </p:txBody>
      </p:sp>
      <p:sp>
        <p:nvSpPr>
          <p:cNvPr id="3" name="Content Placeholder 2">
            <a:extLst>
              <a:ext uri="{FF2B5EF4-FFF2-40B4-BE49-F238E27FC236}">
                <a16:creationId xmlns:a16="http://schemas.microsoft.com/office/drawing/2014/main" id="{F9A72ACA-6D5B-4C70-B9B9-63A4D0367688}"/>
              </a:ext>
            </a:extLst>
          </p:cNvPr>
          <p:cNvSpPr>
            <a:spLocks noGrp="1"/>
          </p:cNvSpPr>
          <p:nvPr>
            <p:ph idx="1"/>
          </p:nvPr>
        </p:nvSpPr>
        <p:spPr/>
        <p:txBody>
          <a:bodyPr/>
          <a:lstStyle/>
          <a:p>
            <a:r>
              <a:rPr lang="sv-SE" dirty="0"/>
              <a:t>Grundträning, kan vara övervakad, semiövervakad eller oövervakad</a:t>
            </a:r>
          </a:p>
          <a:p>
            <a:r>
              <a:rPr lang="sv-SE" dirty="0"/>
              <a:t>Fine-</a:t>
            </a:r>
            <a:r>
              <a:rPr lang="sv-SE" dirty="0" err="1"/>
              <a:t>tuning</a:t>
            </a:r>
            <a:r>
              <a:rPr lang="sv-SE" dirty="0"/>
              <a:t>, </a:t>
            </a:r>
            <a:r>
              <a:rPr lang="sv-SE" dirty="0" err="1"/>
              <a:t>t.ex</a:t>
            </a:r>
            <a:r>
              <a:rPr lang="sv-SE" dirty="0"/>
              <a:t> konversationsträning</a:t>
            </a:r>
          </a:p>
          <a:p>
            <a:pPr lvl="1"/>
            <a:r>
              <a:rPr lang="sv-SE" dirty="0"/>
              <a:t>LORA m.m.</a:t>
            </a:r>
          </a:p>
          <a:p>
            <a:pPr lvl="1"/>
            <a:r>
              <a:rPr lang="sv-SE" dirty="0"/>
              <a:t>Mänsklig förstärkning </a:t>
            </a:r>
          </a:p>
          <a:p>
            <a:pPr lvl="1"/>
            <a:r>
              <a:rPr lang="sv-SE" dirty="0"/>
              <a:t>AI tränar AI</a:t>
            </a:r>
          </a:p>
          <a:p>
            <a:pPr lvl="1"/>
            <a:r>
              <a:rPr lang="en-US" dirty="0" err="1"/>
              <a:t>Konstitutionell</a:t>
            </a:r>
            <a:r>
              <a:rPr lang="en-US" dirty="0"/>
              <a:t> AI-</a:t>
            </a:r>
            <a:r>
              <a:rPr lang="en-US" dirty="0" err="1"/>
              <a:t>träning</a:t>
            </a:r>
            <a:r>
              <a:rPr lang="en-US" dirty="0"/>
              <a:t> (Anthropic)</a:t>
            </a:r>
          </a:p>
          <a:p>
            <a:pPr lvl="1"/>
            <a:endParaRPr lang="en-US" dirty="0"/>
          </a:p>
          <a:p>
            <a:r>
              <a:rPr lang="en-US" dirty="0"/>
              <a:t>Data: Common Crawl, Nordic Pile</a:t>
            </a:r>
          </a:p>
        </p:txBody>
      </p:sp>
      <p:pic>
        <p:nvPicPr>
          <p:cNvPr id="4" name="Picture 3">
            <a:extLst>
              <a:ext uri="{FF2B5EF4-FFF2-40B4-BE49-F238E27FC236}">
                <a16:creationId xmlns:a16="http://schemas.microsoft.com/office/drawing/2014/main" id="{01947CF1-EB37-4780-8529-12B9B9B0B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0511" y="2299559"/>
            <a:ext cx="4558442" cy="4558442"/>
          </a:xfrm>
          <a:prstGeom prst="rect">
            <a:avLst/>
          </a:prstGeom>
        </p:spPr>
      </p:pic>
    </p:spTree>
    <p:extLst>
      <p:ext uri="{BB962C8B-B14F-4D97-AF65-F5344CB8AC3E}">
        <p14:creationId xmlns:p14="http://schemas.microsoft.com/office/powerpoint/2010/main" val="1602799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777E57D-6A88-4B5B-A068-2BA7FF4E8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2055FC7E-0806-5CFD-3B71-FF0374380CE4}"/>
              </a:ext>
            </a:extLst>
          </p:cNvPr>
          <p:cNvSpPr>
            <a:spLocks noGrp="1"/>
          </p:cNvSpPr>
          <p:nvPr>
            <p:ph type="title"/>
          </p:nvPr>
        </p:nvSpPr>
        <p:spPr>
          <a:xfrm>
            <a:off x="841248" y="502920"/>
            <a:ext cx="10509504" cy="1975104"/>
          </a:xfrm>
        </p:spPr>
        <p:txBody>
          <a:bodyPr anchor="b">
            <a:normAutofit/>
          </a:bodyPr>
          <a:lstStyle/>
          <a:p>
            <a:r>
              <a:rPr lang="sv-SE" sz="5400"/>
              <a:t>Juridik och etik</a:t>
            </a:r>
          </a:p>
        </p:txBody>
      </p:sp>
      <p:sp>
        <p:nvSpPr>
          <p:cNvPr id="10" name="Rectangle 9">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289407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Platshållare för innehåll 2">
            <a:extLst>
              <a:ext uri="{FF2B5EF4-FFF2-40B4-BE49-F238E27FC236}">
                <a16:creationId xmlns:a16="http://schemas.microsoft.com/office/drawing/2014/main" id="{F0151496-D3B7-043E-20EE-F19210CF7E23}"/>
              </a:ext>
            </a:extLst>
          </p:cNvPr>
          <p:cNvSpPr>
            <a:spLocks noGrp="1"/>
          </p:cNvSpPr>
          <p:nvPr>
            <p:ph idx="1"/>
          </p:nvPr>
        </p:nvSpPr>
        <p:spPr>
          <a:xfrm>
            <a:off x="841248" y="3328416"/>
            <a:ext cx="10509504" cy="2715768"/>
          </a:xfrm>
        </p:spPr>
        <p:txBody>
          <a:bodyPr>
            <a:normAutofit/>
          </a:bodyPr>
          <a:lstStyle/>
          <a:p>
            <a:pPr marL="0" indent="0">
              <a:buNone/>
            </a:pPr>
            <a:r>
              <a:rPr lang="sv-SE" sz="2200" dirty="0"/>
              <a:t>GDPR</a:t>
            </a:r>
          </a:p>
          <a:p>
            <a:pPr marL="0" indent="0">
              <a:buNone/>
            </a:pPr>
            <a:r>
              <a:rPr lang="sv-SE" sz="2200" dirty="0"/>
              <a:t>Upphovsrätten</a:t>
            </a:r>
          </a:p>
          <a:p>
            <a:pPr marL="0" indent="0">
              <a:buNone/>
            </a:pPr>
            <a:r>
              <a:rPr lang="sv-SE" sz="2200" dirty="0"/>
              <a:t>Integritet och datasäkerhet</a:t>
            </a:r>
          </a:p>
          <a:p>
            <a:pPr marL="0" indent="0">
              <a:buNone/>
            </a:pPr>
            <a:r>
              <a:rPr lang="sv-SE" sz="2200" dirty="0"/>
              <a:t>Klimatkostnad</a:t>
            </a:r>
          </a:p>
          <a:p>
            <a:pPr marL="0" indent="0">
              <a:buNone/>
            </a:pPr>
            <a:endParaRPr lang="sv-SE" sz="2200" dirty="0"/>
          </a:p>
        </p:txBody>
      </p:sp>
    </p:spTree>
    <p:extLst>
      <p:ext uri="{BB962C8B-B14F-4D97-AF65-F5344CB8AC3E}">
        <p14:creationId xmlns:p14="http://schemas.microsoft.com/office/powerpoint/2010/main" val="1759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0"/>
          <p:cNvSpPr txBox="1">
            <a:spLocks noGrp="1"/>
          </p:cNvSpPr>
          <p:nvPr>
            <p:ph type="title"/>
          </p:nvPr>
        </p:nvSpPr>
        <p:spPr>
          <a:xfrm>
            <a:off x="2701600" y="463267"/>
            <a:ext cx="9074800" cy="763600"/>
          </a:xfrm>
          <a:prstGeom prst="rect">
            <a:avLst/>
          </a:prstGeom>
        </p:spPr>
        <p:txBody>
          <a:bodyPr spcFirstLastPara="1" vert="horz" wrap="square" lIns="121900" tIns="121900" rIns="121900" bIns="121900" rtlCol="0" anchor="t" anchorCtr="0">
            <a:normAutofit fontScale="90000"/>
          </a:bodyPr>
          <a:lstStyle/>
          <a:p>
            <a:r>
              <a:rPr lang="sv"/>
              <a:t>Reproduktion av stereotyper i AI</a:t>
            </a:r>
            <a:endParaRPr/>
          </a:p>
        </p:txBody>
      </p:sp>
      <p:sp>
        <p:nvSpPr>
          <p:cNvPr id="181" name="Google Shape;181;p30"/>
          <p:cNvSpPr txBox="1">
            <a:spLocks noGrp="1"/>
          </p:cNvSpPr>
          <p:nvPr>
            <p:ph type="body" idx="1"/>
          </p:nvPr>
        </p:nvSpPr>
        <p:spPr>
          <a:xfrm>
            <a:off x="2701600" y="1536633"/>
            <a:ext cx="4373600" cy="4555200"/>
          </a:xfrm>
          <a:prstGeom prst="rect">
            <a:avLst/>
          </a:prstGeom>
        </p:spPr>
        <p:txBody>
          <a:bodyPr spcFirstLastPara="1" vert="horz" wrap="square" lIns="121900" tIns="121900" rIns="121900" bIns="121900" rtlCol="0" anchor="t" anchorCtr="0">
            <a:normAutofit fontScale="92500" lnSpcReduction="10000"/>
          </a:bodyPr>
          <a:lstStyle/>
          <a:p>
            <a:pPr marL="0" indent="0">
              <a:buNone/>
            </a:pPr>
            <a:r>
              <a:rPr lang="sv"/>
              <a:t>Vänster: ChatGPT reproducerar tendenser att utesluta kvinnor, från listor på betydelsefulla personer, till här att vägra se en professor som kvinna om inte explicit instruerad till det.</a:t>
            </a:r>
            <a:endParaRPr/>
          </a:p>
          <a:p>
            <a:pPr marL="0" indent="0">
              <a:spcBef>
                <a:spcPts val="1600"/>
              </a:spcBef>
              <a:spcAft>
                <a:spcPts val="1600"/>
              </a:spcAft>
              <a:buNone/>
            </a:pPr>
            <a:r>
              <a:rPr lang="sv"/>
              <a:t>Höger: Midjourney visar sin bias när bilder den återskapar ett specifikt kulturellt beteende för andra kulturella grupper. </a:t>
            </a:r>
            <a:endParaRPr/>
          </a:p>
        </p:txBody>
      </p:sp>
      <p:pic>
        <p:nvPicPr>
          <p:cNvPr id="182" name="Google Shape;182;p30"/>
          <p:cNvPicPr preferRelativeResize="0"/>
          <p:nvPr/>
        </p:nvPicPr>
        <p:blipFill>
          <a:blip r:embed="rId3">
            <a:alphaModFix/>
          </a:blip>
          <a:stretch>
            <a:fillRect/>
          </a:stretch>
        </p:blipFill>
        <p:spPr>
          <a:xfrm>
            <a:off x="1" y="0"/>
            <a:ext cx="2379020" cy="6858000"/>
          </a:xfrm>
          <a:prstGeom prst="rect">
            <a:avLst/>
          </a:prstGeom>
          <a:noFill/>
          <a:ln>
            <a:noFill/>
          </a:ln>
        </p:spPr>
      </p:pic>
      <p:pic>
        <p:nvPicPr>
          <p:cNvPr id="183" name="Google Shape;183;p30"/>
          <p:cNvPicPr preferRelativeResize="0"/>
          <p:nvPr/>
        </p:nvPicPr>
        <p:blipFill>
          <a:blip r:embed="rId4">
            <a:alphaModFix/>
          </a:blip>
          <a:stretch>
            <a:fillRect/>
          </a:stretch>
        </p:blipFill>
        <p:spPr>
          <a:xfrm>
            <a:off x="7075368" y="1536634"/>
            <a:ext cx="5116633" cy="531743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2386A-1466-4FBD-9181-6992D264CB7A}"/>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03675A72-4A5E-461A-8E98-C3492A48AAE5}"/>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902EBD1C-9BB6-48B9-A543-C803B9FF33B0}"/>
              </a:ext>
            </a:extLst>
          </p:cNvPr>
          <p:cNvPicPr>
            <a:picLocks noChangeAspect="1"/>
          </p:cNvPicPr>
          <p:nvPr/>
        </p:nvPicPr>
        <p:blipFill>
          <a:blip r:embed="rId3"/>
          <a:stretch>
            <a:fillRect/>
          </a:stretch>
        </p:blipFill>
        <p:spPr>
          <a:xfrm>
            <a:off x="0" y="0"/>
            <a:ext cx="12192000" cy="3536664"/>
          </a:xfrm>
          <a:prstGeom prst="rect">
            <a:avLst/>
          </a:prstGeom>
        </p:spPr>
      </p:pic>
      <p:pic>
        <p:nvPicPr>
          <p:cNvPr id="7" name="Picture 6">
            <a:extLst>
              <a:ext uri="{FF2B5EF4-FFF2-40B4-BE49-F238E27FC236}">
                <a16:creationId xmlns:a16="http://schemas.microsoft.com/office/drawing/2014/main" id="{3149609D-5CF4-4957-AADD-5D80AE6C73C4}"/>
              </a:ext>
            </a:extLst>
          </p:cNvPr>
          <p:cNvPicPr>
            <a:picLocks noChangeAspect="1"/>
          </p:cNvPicPr>
          <p:nvPr/>
        </p:nvPicPr>
        <p:blipFill>
          <a:blip r:embed="rId4"/>
          <a:stretch>
            <a:fillRect/>
          </a:stretch>
        </p:blipFill>
        <p:spPr>
          <a:xfrm>
            <a:off x="0" y="3689987"/>
            <a:ext cx="12192000" cy="2373788"/>
          </a:xfrm>
          <a:prstGeom prst="rect">
            <a:avLst/>
          </a:prstGeom>
        </p:spPr>
      </p:pic>
      <p:sp>
        <p:nvSpPr>
          <p:cNvPr id="4" name="TextBox 3">
            <a:extLst>
              <a:ext uri="{FF2B5EF4-FFF2-40B4-BE49-F238E27FC236}">
                <a16:creationId xmlns:a16="http://schemas.microsoft.com/office/drawing/2014/main" id="{64C010C7-7D41-4B02-A085-D1EA72978D99}"/>
              </a:ext>
            </a:extLst>
          </p:cNvPr>
          <p:cNvSpPr txBox="1"/>
          <p:nvPr/>
        </p:nvSpPr>
        <p:spPr>
          <a:xfrm>
            <a:off x="9648497" y="224035"/>
            <a:ext cx="1781770" cy="369332"/>
          </a:xfrm>
          <a:prstGeom prst="rect">
            <a:avLst/>
          </a:prstGeom>
          <a:noFill/>
        </p:spPr>
        <p:txBody>
          <a:bodyPr wrap="none" rtlCol="0">
            <a:spAutoFit/>
          </a:bodyPr>
          <a:lstStyle/>
          <a:p>
            <a:r>
              <a:rPr lang="sv-SE" dirty="0"/>
              <a:t>GPT-SW3 - 356M</a:t>
            </a:r>
            <a:endParaRPr lang="en-US" dirty="0"/>
          </a:p>
        </p:txBody>
      </p:sp>
      <p:sp>
        <p:nvSpPr>
          <p:cNvPr id="8" name="TextBox 7">
            <a:extLst>
              <a:ext uri="{FF2B5EF4-FFF2-40B4-BE49-F238E27FC236}">
                <a16:creationId xmlns:a16="http://schemas.microsoft.com/office/drawing/2014/main" id="{FFB67B70-C2EA-48D6-B483-375677569600}"/>
              </a:ext>
            </a:extLst>
          </p:cNvPr>
          <p:cNvSpPr txBox="1"/>
          <p:nvPr/>
        </p:nvSpPr>
        <p:spPr>
          <a:xfrm>
            <a:off x="9648497" y="3945365"/>
            <a:ext cx="6201102" cy="369332"/>
          </a:xfrm>
          <a:prstGeom prst="rect">
            <a:avLst/>
          </a:prstGeom>
          <a:noFill/>
        </p:spPr>
        <p:txBody>
          <a:bodyPr wrap="square">
            <a:spAutoFit/>
          </a:bodyPr>
          <a:lstStyle/>
          <a:p>
            <a:r>
              <a:rPr lang="sv-SE" dirty="0"/>
              <a:t>GPT-SW3 – 20B</a:t>
            </a:r>
            <a:endParaRPr lang="en-US" dirty="0"/>
          </a:p>
        </p:txBody>
      </p:sp>
    </p:spTree>
    <p:extLst>
      <p:ext uri="{BB962C8B-B14F-4D97-AF65-F5344CB8AC3E}">
        <p14:creationId xmlns:p14="http://schemas.microsoft.com/office/powerpoint/2010/main" val="2767271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202E9-5266-41A3-979C-E695EE0C6667}"/>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EA3DFC91-1923-4141-A48E-764443529555}"/>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BF52C447-3312-44D6-9F6A-CCB17B1A1EDD}"/>
              </a:ext>
            </a:extLst>
          </p:cNvPr>
          <p:cNvPicPr>
            <a:picLocks noChangeAspect="1"/>
          </p:cNvPicPr>
          <p:nvPr/>
        </p:nvPicPr>
        <p:blipFill>
          <a:blip r:embed="rId2"/>
          <a:stretch>
            <a:fillRect/>
          </a:stretch>
        </p:blipFill>
        <p:spPr>
          <a:xfrm>
            <a:off x="0" y="0"/>
            <a:ext cx="5816278" cy="6858000"/>
          </a:xfrm>
          <a:prstGeom prst="rect">
            <a:avLst/>
          </a:prstGeom>
        </p:spPr>
      </p:pic>
      <p:pic>
        <p:nvPicPr>
          <p:cNvPr id="11" name="Picture 10">
            <a:extLst>
              <a:ext uri="{FF2B5EF4-FFF2-40B4-BE49-F238E27FC236}">
                <a16:creationId xmlns:a16="http://schemas.microsoft.com/office/drawing/2014/main" id="{30A3AFE9-A1D5-4C52-9FF8-0A15DA5E0EC6}"/>
              </a:ext>
            </a:extLst>
          </p:cNvPr>
          <p:cNvPicPr>
            <a:picLocks noChangeAspect="1"/>
          </p:cNvPicPr>
          <p:nvPr/>
        </p:nvPicPr>
        <p:blipFill>
          <a:blip r:embed="rId3"/>
          <a:stretch>
            <a:fillRect/>
          </a:stretch>
        </p:blipFill>
        <p:spPr>
          <a:xfrm>
            <a:off x="6096000" y="676275"/>
            <a:ext cx="5514975" cy="5505450"/>
          </a:xfrm>
          <a:prstGeom prst="rect">
            <a:avLst/>
          </a:prstGeom>
        </p:spPr>
      </p:pic>
      <p:sp>
        <p:nvSpPr>
          <p:cNvPr id="7" name="TextBox 6">
            <a:extLst>
              <a:ext uri="{FF2B5EF4-FFF2-40B4-BE49-F238E27FC236}">
                <a16:creationId xmlns:a16="http://schemas.microsoft.com/office/drawing/2014/main" id="{FB850DA0-FA5B-4E11-8350-942C26167A12}"/>
              </a:ext>
            </a:extLst>
          </p:cNvPr>
          <p:cNvSpPr txBox="1"/>
          <p:nvPr/>
        </p:nvSpPr>
        <p:spPr>
          <a:xfrm>
            <a:off x="8029903" y="134202"/>
            <a:ext cx="6096000" cy="369332"/>
          </a:xfrm>
          <a:prstGeom prst="rect">
            <a:avLst/>
          </a:prstGeom>
          <a:noFill/>
        </p:spPr>
        <p:txBody>
          <a:bodyPr wrap="square">
            <a:spAutoFit/>
          </a:bodyPr>
          <a:lstStyle/>
          <a:p>
            <a:r>
              <a:rPr lang="sv-SE" dirty="0"/>
              <a:t>Zephyr-7B-alpha</a:t>
            </a:r>
            <a:endParaRPr lang="en-US" dirty="0"/>
          </a:p>
        </p:txBody>
      </p:sp>
      <p:sp>
        <p:nvSpPr>
          <p:cNvPr id="8" name="TextBox 7">
            <a:extLst>
              <a:ext uri="{FF2B5EF4-FFF2-40B4-BE49-F238E27FC236}">
                <a16:creationId xmlns:a16="http://schemas.microsoft.com/office/drawing/2014/main" id="{39FBC477-E388-49F8-A453-2BFFA6BAACDD}"/>
              </a:ext>
            </a:extLst>
          </p:cNvPr>
          <p:cNvSpPr txBox="1"/>
          <p:nvPr/>
        </p:nvSpPr>
        <p:spPr>
          <a:xfrm>
            <a:off x="1550275" y="112018"/>
            <a:ext cx="6096000" cy="369332"/>
          </a:xfrm>
          <a:prstGeom prst="rect">
            <a:avLst/>
          </a:prstGeom>
          <a:noFill/>
        </p:spPr>
        <p:txBody>
          <a:bodyPr wrap="square">
            <a:spAutoFit/>
          </a:bodyPr>
          <a:lstStyle/>
          <a:p>
            <a:r>
              <a:rPr lang="sv-SE" dirty="0"/>
              <a:t>GPT-3.5 175B</a:t>
            </a:r>
            <a:endParaRPr lang="en-US" dirty="0"/>
          </a:p>
        </p:txBody>
      </p:sp>
    </p:spTree>
    <p:extLst>
      <p:ext uri="{BB962C8B-B14F-4D97-AF65-F5344CB8AC3E}">
        <p14:creationId xmlns:p14="http://schemas.microsoft.com/office/powerpoint/2010/main" val="1473670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3C20A7F5-631A-3C02-89FE-D5B73B3CB86D}"/>
              </a:ext>
            </a:extLst>
          </p:cNvPr>
          <p:cNvSpPr>
            <a:spLocks noGrp="1"/>
          </p:cNvSpPr>
          <p:nvPr>
            <p:ph type="title"/>
          </p:nvPr>
        </p:nvSpPr>
        <p:spPr>
          <a:xfrm>
            <a:off x="838200" y="365125"/>
            <a:ext cx="10515600" cy="1325563"/>
          </a:xfrm>
        </p:spPr>
        <p:txBody>
          <a:bodyPr>
            <a:normAutofit/>
          </a:bodyPr>
          <a:lstStyle/>
          <a:p>
            <a:r>
              <a:rPr lang="sv-SE" sz="5400"/>
              <a:t>Prompter</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tshållare för innehåll 2">
            <a:extLst>
              <a:ext uri="{FF2B5EF4-FFF2-40B4-BE49-F238E27FC236}">
                <a16:creationId xmlns:a16="http://schemas.microsoft.com/office/drawing/2014/main" id="{84F42382-4645-2ABD-EEED-399A9889BCB0}"/>
              </a:ext>
            </a:extLst>
          </p:cNvPr>
          <p:cNvSpPr>
            <a:spLocks noGrp="1"/>
          </p:cNvSpPr>
          <p:nvPr>
            <p:ph idx="1"/>
          </p:nvPr>
        </p:nvSpPr>
        <p:spPr>
          <a:xfrm>
            <a:off x="838200" y="1929384"/>
            <a:ext cx="10515600" cy="4251960"/>
          </a:xfrm>
        </p:spPr>
        <p:txBody>
          <a:bodyPr>
            <a:normAutofit/>
          </a:bodyPr>
          <a:lstStyle/>
          <a:p>
            <a:r>
              <a:rPr lang="sv-SE" sz="2200" dirty="0"/>
              <a:t>Prompt: En instruktion till en AI för vilken den ska generera nytt innehåll. </a:t>
            </a:r>
          </a:p>
          <a:p>
            <a:r>
              <a:rPr lang="sv-SE" sz="2200" dirty="0" err="1"/>
              <a:t>Zero-shot</a:t>
            </a:r>
            <a:r>
              <a:rPr lang="sv-SE" sz="2200" dirty="0"/>
              <a:t>, </a:t>
            </a:r>
            <a:r>
              <a:rPr lang="sv-SE" sz="2200" dirty="0" err="1"/>
              <a:t>one-shot</a:t>
            </a:r>
            <a:r>
              <a:rPr lang="sv-SE" sz="2200" dirty="0"/>
              <a:t>, </a:t>
            </a:r>
            <a:r>
              <a:rPr lang="sv-SE" sz="2200" dirty="0" err="1"/>
              <a:t>few-shot</a:t>
            </a:r>
            <a:endParaRPr lang="sv-SE" sz="2200" dirty="0"/>
          </a:p>
          <a:p>
            <a:r>
              <a:rPr lang="sv-SE" sz="2200" dirty="0"/>
              <a:t>Systemprompter (första prompten i en ny konversation i </a:t>
            </a:r>
            <a:r>
              <a:rPr lang="sv-SE" sz="2200" dirty="0" err="1"/>
              <a:t>ChatGPT</a:t>
            </a:r>
            <a:r>
              <a:rPr lang="sv-SE" sz="2200" dirty="0"/>
              <a:t>, finns ofta separat i andra gränssnitt). Används för att sätta ramar och riktning för hela konversationen.</a:t>
            </a:r>
          </a:p>
          <a:p>
            <a:pPr marL="0" indent="0">
              <a:buNone/>
            </a:pPr>
            <a:endParaRPr lang="sv-SE" sz="2200" dirty="0"/>
          </a:p>
        </p:txBody>
      </p:sp>
    </p:spTree>
    <p:extLst>
      <p:ext uri="{BB962C8B-B14F-4D97-AF65-F5344CB8AC3E}">
        <p14:creationId xmlns:p14="http://schemas.microsoft.com/office/powerpoint/2010/main" val="795133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1">
            <a:extLst>
              <a:ext uri="{FF2B5EF4-FFF2-40B4-BE49-F238E27FC236}">
                <a16:creationId xmlns:a16="http://schemas.microsoft.com/office/drawing/2014/main" id="{6071277F-0011-345A-35EF-3B988F1CB52C}"/>
              </a:ext>
            </a:extLst>
          </p:cNvPr>
          <p:cNvSpPr>
            <a:spLocks noGrp="1"/>
          </p:cNvSpPr>
          <p:nvPr>
            <p:ph type="title"/>
          </p:nvPr>
        </p:nvSpPr>
        <p:spPr>
          <a:xfrm>
            <a:off x="838200" y="365124"/>
            <a:ext cx="10515600" cy="1325563"/>
          </a:xfrm>
        </p:spPr>
        <p:txBody>
          <a:bodyPr/>
          <a:lstStyle/>
          <a:p>
            <a:r>
              <a:rPr lang="sv-SE" dirty="0"/>
              <a:t>Konversationsträning</a:t>
            </a:r>
          </a:p>
        </p:txBody>
      </p:sp>
      <p:pic>
        <p:nvPicPr>
          <p:cNvPr id="6" name="Picture 5">
            <a:extLst>
              <a:ext uri="{FF2B5EF4-FFF2-40B4-BE49-F238E27FC236}">
                <a16:creationId xmlns:a16="http://schemas.microsoft.com/office/drawing/2014/main" id="{D6B6123F-1E38-4A9E-92BC-610FF9BAADA1}"/>
              </a:ext>
            </a:extLst>
          </p:cNvPr>
          <p:cNvPicPr>
            <a:picLocks noChangeAspect="1"/>
          </p:cNvPicPr>
          <p:nvPr/>
        </p:nvPicPr>
        <p:blipFill>
          <a:blip r:embed="rId3"/>
          <a:stretch>
            <a:fillRect/>
          </a:stretch>
        </p:blipFill>
        <p:spPr>
          <a:xfrm>
            <a:off x="2163454" y="1480008"/>
            <a:ext cx="7865091" cy="5246016"/>
          </a:xfrm>
          <a:prstGeom prst="rect">
            <a:avLst/>
          </a:prstGeom>
        </p:spPr>
      </p:pic>
    </p:spTree>
    <p:extLst>
      <p:ext uri="{BB962C8B-B14F-4D97-AF65-F5344CB8AC3E}">
        <p14:creationId xmlns:p14="http://schemas.microsoft.com/office/powerpoint/2010/main" val="132541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9ECF-B502-4F1D-870F-828708E05C93}"/>
              </a:ext>
            </a:extLst>
          </p:cNvPr>
          <p:cNvSpPr>
            <a:spLocks noGrp="1"/>
          </p:cNvSpPr>
          <p:nvPr>
            <p:ph type="title"/>
          </p:nvPr>
        </p:nvSpPr>
        <p:spPr/>
        <p:txBody>
          <a:bodyPr/>
          <a:lstStyle/>
          <a:p>
            <a:r>
              <a:rPr lang="sv-SE" dirty="0"/>
              <a:t>Research </a:t>
            </a:r>
            <a:r>
              <a:rPr lang="sv-SE" dirty="0" err="1"/>
              <a:t>assistant</a:t>
            </a:r>
            <a:endParaRPr lang="en-US" dirty="0"/>
          </a:p>
        </p:txBody>
      </p:sp>
      <p:pic>
        <p:nvPicPr>
          <p:cNvPr id="5" name="Picture 4">
            <a:extLst>
              <a:ext uri="{FF2B5EF4-FFF2-40B4-BE49-F238E27FC236}">
                <a16:creationId xmlns:a16="http://schemas.microsoft.com/office/drawing/2014/main" id="{1FE970D4-702E-46F7-8FE3-19ED52CF9D00}"/>
              </a:ext>
            </a:extLst>
          </p:cNvPr>
          <p:cNvPicPr>
            <a:picLocks noChangeAspect="1"/>
          </p:cNvPicPr>
          <p:nvPr/>
        </p:nvPicPr>
        <p:blipFill>
          <a:blip r:embed="rId3"/>
          <a:stretch>
            <a:fillRect/>
          </a:stretch>
        </p:blipFill>
        <p:spPr>
          <a:xfrm>
            <a:off x="383764" y="2638240"/>
            <a:ext cx="11424472" cy="2895294"/>
          </a:xfrm>
          <a:prstGeom prst="rect">
            <a:avLst/>
          </a:prstGeom>
        </p:spPr>
      </p:pic>
    </p:spTree>
    <p:extLst>
      <p:ext uri="{BB962C8B-B14F-4D97-AF65-F5344CB8AC3E}">
        <p14:creationId xmlns:p14="http://schemas.microsoft.com/office/powerpoint/2010/main" val="1092862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B3CB-5E6B-4EC6-BA05-AE4CFD84A61B}"/>
              </a:ext>
            </a:extLst>
          </p:cNvPr>
          <p:cNvSpPr>
            <a:spLocks noGrp="1"/>
          </p:cNvSpPr>
          <p:nvPr>
            <p:ph type="title"/>
          </p:nvPr>
        </p:nvSpPr>
        <p:spPr/>
        <p:txBody>
          <a:bodyPr/>
          <a:lstStyle/>
          <a:p>
            <a:r>
              <a:rPr lang="sv-SE" dirty="0"/>
              <a:t>Terminologi</a:t>
            </a:r>
            <a:endParaRPr lang="en-US" dirty="0"/>
          </a:p>
        </p:txBody>
      </p:sp>
      <p:sp>
        <p:nvSpPr>
          <p:cNvPr id="3" name="Content Placeholder 2">
            <a:extLst>
              <a:ext uri="{FF2B5EF4-FFF2-40B4-BE49-F238E27FC236}">
                <a16:creationId xmlns:a16="http://schemas.microsoft.com/office/drawing/2014/main" id="{1BDFEB79-88FE-42A9-B7E4-8196FD5988F0}"/>
              </a:ext>
            </a:extLst>
          </p:cNvPr>
          <p:cNvSpPr>
            <a:spLocks noGrp="1"/>
          </p:cNvSpPr>
          <p:nvPr>
            <p:ph idx="1"/>
          </p:nvPr>
        </p:nvSpPr>
        <p:spPr/>
        <p:txBody>
          <a:bodyPr/>
          <a:lstStyle/>
          <a:p>
            <a:r>
              <a:rPr lang="sv-SE" dirty="0"/>
              <a:t>AI, AGI, GPT, GAI</a:t>
            </a:r>
          </a:p>
          <a:p>
            <a:r>
              <a:rPr lang="sv-SE" dirty="0" err="1"/>
              <a:t>Augmented</a:t>
            </a:r>
            <a:r>
              <a:rPr lang="sv-SE" dirty="0"/>
              <a:t> </a:t>
            </a:r>
            <a:r>
              <a:rPr lang="sv-SE" dirty="0" err="1"/>
              <a:t>Intelligence</a:t>
            </a:r>
            <a:endParaRPr lang="sv-SE" dirty="0"/>
          </a:p>
          <a:p>
            <a:r>
              <a:rPr lang="sv-SE" dirty="0"/>
              <a:t>Token</a:t>
            </a:r>
          </a:p>
          <a:p>
            <a:r>
              <a:rPr lang="sv-SE" dirty="0"/>
              <a:t>Prompt, systemprompt</a:t>
            </a:r>
          </a:p>
          <a:p>
            <a:r>
              <a:rPr lang="en-US" dirty="0"/>
              <a:t>LLM – </a:t>
            </a:r>
            <a:r>
              <a:rPr lang="en-US" dirty="0" err="1"/>
              <a:t>Språkmodeller</a:t>
            </a:r>
            <a:endParaRPr lang="en-US" dirty="0"/>
          </a:p>
          <a:p>
            <a:r>
              <a:rPr lang="en-US" dirty="0" err="1"/>
              <a:t>Neurala</a:t>
            </a:r>
            <a:r>
              <a:rPr lang="en-US" dirty="0"/>
              <a:t> </a:t>
            </a:r>
            <a:r>
              <a:rPr lang="en-US" dirty="0" err="1"/>
              <a:t>nät</a:t>
            </a:r>
            <a:endParaRPr lang="en-US" dirty="0"/>
          </a:p>
          <a:p>
            <a:r>
              <a:rPr lang="en-US" dirty="0" err="1"/>
              <a:t>Grundträning</a:t>
            </a:r>
            <a:r>
              <a:rPr lang="en-US" dirty="0"/>
              <a:t>, Fine-tuning</a:t>
            </a:r>
          </a:p>
          <a:p>
            <a:r>
              <a:rPr lang="en-US" dirty="0" err="1"/>
              <a:t>Inferens</a:t>
            </a:r>
            <a:endParaRPr lang="en-US" dirty="0"/>
          </a:p>
        </p:txBody>
      </p:sp>
    </p:spTree>
    <p:extLst>
      <p:ext uri="{BB962C8B-B14F-4D97-AF65-F5344CB8AC3E}">
        <p14:creationId xmlns:p14="http://schemas.microsoft.com/office/powerpoint/2010/main" val="629676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2CF6218-8107-415F-93C1-35980402E7B8}"/>
              </a:ext>
            </a:extLst>
          </p:cNvPr>
          <p:cNvSpPr/>
          <p:nvPr/>
        </p:nvSpPr>
        <p:spPr>
          <a:xfrm>
            <a:off x="1228725" y="3014663"/>
            <a:ext cx="3126106" cy="172593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10F2AC54-E015-4E53-9475-9F3A7583EFA1}"/>
              </a:ext>
            </a:extLst>
          </p:cNvPr>
          <p:cNvSpPr>
            <a:spLocks noGrp="1"/>
          </p:cNvSpPr>
          <p:nvPr>
            <p:ph type="title"/>
          </p:nvPr>
        </p:nvSpPr>
        <p:spPr/>
        <p:txBody>
          <a:bodyPr/>
          <a:lstStyle/>
          <a:p>
            <a:r>
              <a:rPr lang="sv-SE" dirty="0"/>
              <a:t>Grovt förenklat:</a:t>
            </a:r>
            <a:br>
              <a:rPr lang="sv-SE" dirty="0"/>
            </a:br>
            <a:r>
              <a:rPr lang="sv-SE" sz="2000" dirty="0"/>
              <a:t>OBS! Helt påhittade siffror.</a:t>
            </a:r>
            <a:endParaRPr lang="en-US" dirty="0"/>
          </a:p>
        </p:txBody>
      </p:sp>
      <p:sp>
        <p:nvSpPr>
          <p:cNvPr id="3" name="Content Placeholder 2">
            <a:extLst>
              <a:ext uri="{FF2B5EF4-FFF2-40B4-BE49-F238E27FC236}">
                <a16:creationId xmlns:a16="http://schemas.microsoft.com/office/drawing/2014/main" id="{6E68C89B-B137-43F7-B764-C1EE9E000D27}"/>
              </a:ext>
            </a:extLst>
          </p:cNvPr>
          <p:cNvSpPr>
            <a:spLocks noGrp="1"/>
          </p:cNvSpPr>
          <p:nvPr>
            <p:ph idx="1"/>
          </p:nvPr>
        </p:nvSpPr>
        <p:spPr>
          <a:xfrm>
            <a:off x="1359694" y="3622995"/>
            <a:ext cx="2905125" cy="546100"/>
          </a:xfrm>
        </p:spPr>
        <p:txBody>
          <a:bodyPr/>
          <a:lstStyle/>
          <a:p>
            <a:pPr marL="0" indent="0">
              <a:buNone/>
            </a:pPr>
            <a:r>
              <a:rPr lang="sv-SE" dirty="0"/>
              <a:t>Mitt favoritdjur är</a:t>
            </a:r>
            <a:endParaRPr lang="en-US" dirty="0"/>
          </a:p>
        </p:txBody>
      </p:sp>
      <p:sp>
        <p:nvSpPr>
          <p:cNvPr id="6" name="Oval 5">
            <a:extLst>
              <a:ext uri="{FF2B5EF4-FFF2-40B4-BE49-F238E27FC236}">
                <a16:creationId xmlns:a16="http://schemas.microsoft.com/office/drawing/2014/main" id="{C90884FC-CE57-4B75-B2BA-A3BA6DD2B085}"/>
              </a:ext>
            </a:extLst>
          </p:cNvPr>
          <p:cNvSpPr/>
          <p:nvPr/>
        </p:nvSpPr>
        <p:spPr>
          <a:xfrm>
            <a:off x="6719889" y="191595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Katt</a:t>
            </a:r>
            <a:endParaRPr lang="en-US" dirty="0"/>
          </a:p>
        </p:txBody>
      </p:sp>
      <p:sp>
        <p:nvSpPr>
          <p:cNvPr id="7" name="Oval 6">
            <a:extLst>
              <a:ext uri="{FF2B5EF4-FFF2-40B4-BE49-F238E27FC236}">
                <a16:creationId xmlns:a16="http://schemas.microsoft.com/office/drawing/2014/main" id="{25316162-3CEB-4E1F-883A-82D15D580866}"/>
              </a:ext>
            </a:extLst>
          </p:cNvPr>
          <p:cNvSpPr/>
          <p:nvPr/>
        </p:nvSpPr>
        <p:spPr>
          <a:xfrm>
            <a:off x="6719889" y="3087053"/>
            <a:ext cx="142398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Hund</a:t>
            </a:r>
            <a:endParaRPr lang="en-US" sz="2800" dirty="0"/>
          </a:p>
        </p:txBody>
      </p:sp>
      <p:sp>
        <p:nvSpPr>
          <p:cNvPr id="8" name="Oval 7">
            <a:extLst>
              <a:ext uri="{FF2B5EF4-FFF2-40B4-BE49-F238E27FC236}">
                <a16:creationId xmlns:a16="http://schemas.microsoft.com/office/drawing/2014/main" id="{6C850CDA-2913-4112-90B1-3820EC51F271}"/>
              </a:ext>
            </a:extLst>
          </p:cNvPr>
          <p:cNvSpPr/>
          <p:nvPr/>
        </p:nvSpPr>
        <p:spPr>
          <a:xfrm>
            <a:off x="6719889" y="426196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Häst</a:t>
            </a:r>
            <a:endParaRPr lang="en-US" dirty="0"/>
          </a:p>
        </p:txBody>
      </p:sp>
      <p:sp>
        <p:nvSpPr>
          <p:cNvPr id="9" name="Oval 8">
            <a:extLst>
              <a:ext uri="{FF2B5EF4-FFF2-40B4-BE49-F238E27FC236}">
                <a16:creationId xmlns:a16="http://schemas.microsoft.com/office/drawing/2014/main" id="{01073970-CD94-4EA3-80CF-218C6FB1AA10}"/>
              </a:ext>
            </a:extLst>
          </p:cNvPr>
          <p:cNvSpPr/>
          <p:nvPr/>
        </p:nvSpPr>
        <p:spPr>
          <a:xfrm>
            <a:off x="6719888" y="5440680"/>
            <a:ext cx="2224087"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err="1"/>
              <a:t>Capybara</a:t>
            </a:r>
            <a:endParaRPr lang="en-US" dirty="0"/>
          </a:p>
        </p:txBody>
      </p:sp>
      <p:cxnSp>
        <p:nvCxnSpPr>
          <p:cNvPr id="13" name="Straight Connector 12">
            <a:extLst>
              <a:ext uri="{FF2B5EF4-FFF2-40B4-BE49-F238E27FC236}">
                <a16:creationId xmlns:a16="http://schemas.microsoft.com/office/drawing/2014/main" id="{C527F142-D6A5-4A4B-8C12-ECE2CF3D3DBE}"/>
              </a:ext>
            </a:extLst>
          </p:cNvPr>
          <p:cNvCxnSpPr>
            <a:cxnSpLocks/>
            <a:stCxn id="5" idx="6"/>
            <a:endCxn id="6" idx="2"/>
          </p:cNvCxnSpPr>
          <p:nvPr/>
        </p:nvCxnSpPr>
        <p:spPr>
          <a:xfrm flipV="1">
            <a:off x="4354831" y="2394584"/>
            <a:ext cx="2365058" cy="1483045"/>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FF353DF7-5335-4EE2-955C-437AEA2D6984}"/>
              </a:ext>
            </a:extLst>
          </p:cNvPr>
          <p:cNvCxnSpPr>
            <a:cxnSpLocks/>
            <a:stCxn id="5" idx="6"/>
            <a:endCxn id="7" idx="2"/>
          </p:cNvCxnSpPr>
          <p:nvPr/>
        </p:nvCxnSpPr>
        <p:spPr>
          <a:xfrm flipV="1">
            <a:off x="4354831" y="3565684"/>
            <a:ext cx="2365058" cy="31194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7849C67-98CD-41BC-B9ED-553BA4AF65CE}"/>
              </a:ext>
            </a:extLst>
          </p:cNvPr>
          <p:cNvCxnSpPr>
            <a:stCxn id="5" idx="6"/>
            <a:endCxn id="8" idx="2"/>
          </p:cNvCxnSpPr>
          <p:nvPr/>
        </p:nvCxnSpPr>
        <p:spPr>
          <a:xfrm>
            <a:off x="4354831" y="3877629"/>
            <a:ext cx="2365058" cy="86296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BF59E71B-6E0B-49A0-9EC4-8A8A419A1449}"/>
              </a:ext>
            </a:extLst>
          </p:cNvPr>
          <p:cNvCxnSpPr>
            <a:cxnSpLocks/>
            <a:stCxn id="5" idx="6"/>
            <a:endCxn id="9" idx="2"/>
          </p:cNvCxnSpPr>
          <p:nvPr/>
        </p:nvCxnSpPr>
        <p:spPr>
          <a:xfrm>
            <a:off x="4354831" y="3877629"/>
            <a:ext cx="2365057" cy="2041682"/>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40D45290-9DE5-4A15-A583-7A0377CEC4EC}"/>
              </a:ext>
            </a:extLst>
          </p:cNvPr>
          <p:cNvSpPr txBox="1"/>
          <p:nvPr/>
        </p:nvSpPr>
        <p:spPr>
          <a:xfrm>
            <a:off x="5285898" y="2610802"/>
            <a:ext cx="810102" cy="369332"/>
          </a:xfrm>
          <a:prstGeom prst="rect">
            <a:avLst/>
          </a:prstGeom>
          <a:noFill/>
        </p:spPr>
        <p:txBody>
          <a:bodyPr wrap="square" rtlCol="0">
            <a:spAutoFit/>
          </a:bodyPr>
          <a:lstStyle/>
          <a:p>
            <a:r>
              <a:rPr lang="sv-SE" dirty="0"/>
              <a:t>30%</a:t>
            </a:r>
            <a:endParaRPr lang="en-US" dirty="0"/>
          </a:p>
        </p:txBody>
      </p:sp>
      <p:sp>
        <p:nvSpPr>
          <p:cNvPr id="24" name="TextBox 23">
            <a:extLst>
              <a:ext uri="{FF2B5EF4-FFF2-40B4-BE49-F238E27FC236}">
                <a16:creationId xmlns:a16="http://schemas.microsoft.com/office/drawing/2014/main" id="{99C6CDC6-33AE-42C7-B4DE-60114D51B620}"/>
              </a:ext>
            </a:extLst>
          </p:cNvPr>
          <p:cNvSpPr txBox="1"/>
          <p:nvPr/>
        </p:nvSpPr>
        <p:spPr>
          <a:xfrm>
            <a:off x="5521404" y="3368991"/>
            <a:ext cx="810102" cy="369332"/>
          </a:xfrm>
          <a:prstGeom prst="rect">
            <a:avLst/>
          </a:prstGeom>
          <a:noFill/>
        </p:spPr>
        <p:txBody>
          <a:bodyPr wrap="square" rtlCol="0">
            <a:spAutoFit/>
          </a:bodyPr>
          <a:lstStyle/>
          <a:p>
            <a:r>
              <a:rPr lang="sv-SE" dirty="0"/>
              <a:t>30%</a:t>
            </a:r>
            <a:endParaRPr lang="en-US" dirty="0"/>
          </a:p>
        </p:txBody>
      </p:sp>
      <p:sp>
        <p:nvSpPr>
          <p:cNvPr id="25" name="TextBox 24">
            <a:extLst>
              <a:ext uri="{FF2B5EF4-FFF2-40B4-BE49-F238E27FC236}">
                <a16:creationId xmlns:a16="http://schemas.microsoft.com/office/drawing/2014/main" id="{43BE63EC-C206-42CF-805D-74A1B5AE9552}"/>
              </a:ext>
            </a:extLst>
          </p:cNvPr>
          <p:cNvSpPr txBox="1"/>
          <p:nvPr/>
        </p:nvSpPr>
        <p:spPr>
          <a:xfrm>
            <a:off x="5521404" y="5256014"/>
            <a:ext cx="810102" cy="369332"/>
          </a:xfrm>
          <a:prstGeom prst="rect">
            <a:avLst/>
          </a:prstGeom>
          <a:noFill/>
        </p:spPr>
        <p:txBody>
          <a:bodyPr wrap="square" rtlCol="0">
            <a:spAutoFit/>
          </a:bodyPr>
          <a:lstStyle/>
          <a:p>
            <a:r>
              <a:rPr lang="sv-SE" dirty="0"/>
              <a:t>0,1%</a:t>
            </a:r>
            <a:endParaRPr lang="en-US" dirty="0"/>
          </a:p>
        </p:txBody>
      </p:sp>
      <p:sp>
        <p:nvSpPr>
          <p:cNvPr id="26" name="TextBox 25">
            <a:extLst>
              <a:ext uri="{FF2B5EF4-FFF2-40B4-BE49-F238E27FC236}">
                <a16:creationId xmlns:a16="http://schemas.microsoft.com/office/drawing/2014/main" id="{2F87E9ED-F6CD-4DC4-A5AA-1B23B0ABF424}"/>
              </a:ext>
            </a:extLst>
          </p:cNvPr>
          <p:cNvSpPr txBox="1"/>
          <p:nvPr/>
        </p:nvSpPr>
        <p:spPr>
          <a:xfrm>
            <a:off x="5715596" y="4004908"/>
            <a:ext cx="810102" cy="369332"/>
          </a:xfrm>
          <a:prstGeom prst="rect">
            <a:avLst/>
          </a:prstGeom>
          <a:noFill/>
        </p:spPr>
        <p:txBody>
          <a:bodyPr wrap="square" rtlCol="0">
            <a:spAutoFit/>
          </a:bodyPr>
          <a:lstStyle/>
          <a:p>
            <a:r>
              <a:rPr lang="sv-SE" dirty="0"/>
              <a:t>5%</a:t>
            </a:r>
            <a:endParaRPr lang="en-US" dirty="0"/>
          </a:p>
        </p:txBody>
      </p:sp>
    </p:spTree>
    <p:extLst>
      <p:ext uri="{BB962C8B-B14F-4D97-AF65-F5344CB8AC3E}">
        <p14:creationId xmlns:p14="http://schemas.microsoft.com/office/powerpoint/2010/main" val="509648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a:extLst>
              <a:ext uri="{FF2B5EF4-FFF2-40B4-BE49-F238E27FC236}">
                <a16:creationId xmlns:a16="http://schemas.microsoft.com/office/drawing/2014/main" id="{0EAA30D0-7D3F-5E0D-3FB2-A68124EF7733}"/>
              </a:ext>
            </a:extLst>
          </p:cNvPr>
          <p:cNvSpPr txBox="1"/>
          <p:nvPr/>
        </p:nvSpPr>
        <p:spPr>
          <a:xfrm>
            <a:off x="508782" y="2413336"/>
            <a:ext cx="4825218" cy="2031325"/>
          </a:xfrm>
          <a:prstGeom prst="rect">
            <a:avLst/>
          </a:prstGeom>
          <a:noFill/>
        </p:spPr>
        <p:txBody>
          <a:bodyPr wrap="square">
            <a:spAutoFit/>
          </a:bodyPr>
          <a:lstStyle/>
          <a:p>
            <a:r>
              <a:rPr lang="sv-SE" sz="2400" i="1" dirty="0"/>
              <a:t>The </a:t>
            </a:r>
            <a:r>
              <a:rPr lang="sv-SE" sz="2400" i="1" dirty="0" err="1"/>
              <a:t>stifling</a:t>
            </a:r>
            <a:r>
              <a:rPr lang="sv-SE" sz="2400" i="1" dirty="0"/>
              <a:t> </a:t>
            </a:r>
            <a:r>
              <a:rPr lang="sv-SE" sz="2400" i="1" dirty="0" err="1"/>
              <a:t>stuffy</a:t>
            </a:r>
            <a:endParaRPr lang="sv-SE" sz="2400" i="1" dirty="0"/>
          </a:p>
          <a:p>
            <a:r>
              <a:rPr lang="sv-SE" sz="2400" i="1" dirty="0" err="1"/>
              <a:t>Catholic</a:t>
            </a:r>
            <a:r>
              <a:rPr lang="sv-SE" sz="2400" i="1" dirty="0"/>
              <a:t> </a:t>
            </a:r>
            <a:r>
              <a:rPr lang="sv-SE" sz="2400" i="1" dirty="0" err="1"/>
              <a:t>schoolroom</a:t>
            </a:r>
            <a:r>
              <a:rPr lang="sv-SE" sz="2400" i="1" dirty="0"/>
              <a:t>,</a:t>
            </a:r>
          </a:p>
          <a:p>
            <a:r>
              <a:rPr lang="sv-SE" sz="2400" i="1" dirty="0" err="1"/>
              <a:t>where</a:t>
            </a:r>
            <a:r>
              <a:rPr lang="sv-SE" sz="2400" i="1" dirty="0"/>
              <a:t> I </a:t>
            </a:r>
            <a:r>
              <a:rPr lang="sv-SE" sz="2400" i="1" dirty="0" err="1"/>
              <a:t>cannot</a:t>
            </a:r>
            <a:r>
              <a:rPr lang="sv-SE" sz="2400" i="1" dirty="0"/>
              <a:t> be real</a:t>
            </a:r>
            <a:r>
              <a:rPr lang="sv-SE" sz="2400" dirty="0"/>
              <a:t>.</a:t>
            </a:r>
          </a:p>
          <a:p>
            <a:endParaRPr lang="sv-SE" dirty="0"/>
          </a:p>
          <a:p>
            <a:r>
              <a:rPr lang="sv-SE" dirty="0"/>
              <a:t>Ray </a:t>
            </a:r>
            <a:r>
              <a:rPr lang="sv-SE" dirty="0" err="1"/>
              <a:t>Kurzweil’s</a:t>
            </a:r>
            <a:r>
              <a:rPr lang="sv-SE" dirty="0"/>
              <a:t> </a:t>
            </a:r>
            <a:r>
              <a:rPr lang="sv-SE" dirty="0" err="1"/>
              <a:t>Cybernetic</a:t>
            </a:r>
            <a:r>
              <a:rPr lang="sv-SE" dirty="0"/>
              <a:t> Poet,</a:t>
            </a:r>
          </a:p>
          <a:p>
            <a:r>
              <a:rPr lang="sv-SE" dirty="0"/>
              <a:t>In </a:t>
            </a:r>
            <a:r>
              <a:rPr lang="en-US" i="1" dirty="0"/>
              <a:t>The Age of Spiritual Machines</a:t>
            </a:r>
            <a:r>
              <a:rPr lang="en-US" dirty="0"/>
              <a:t>, Kurzweil, 1999</a:t>
            </a:r>
            <a:endParaRPr lang="sv-SE" dirty="0"/>
          </a:p>
        </p:txBody>
      </p:sp>
      <p:pic>
        <p:nvPicPr>
          <p:cNvPr id="6" name="Picture 5">
            <a:extLst>
              <a:ext uri="{FF2B5EF4-FFF2-40B4-BE49-F238E27FC236}">
                <a16:creationId xmlns:a16="http://schemas.microsoft.com/office/drawing/2014/main" id="{31E9D090-3067-4489-B7C6-379A9FBB53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1"/>
            <a:ext cx="6858000" cy="6858000"/>
          </a:xfrm>
          <a:prstGeom prst="rect">
            <a:avLst/>
          </a:prstGeom>
        </p:spPr>
      </p:pic>
    </p:spTree>
    <p:extLst>
      <p:ext uri="{BB962C8B-B14F-4D97-AF65-F5344CB8AC3E}">
        <p14:creationId xmlns:p14="http://schemas.microsoft.com/office/powerpoint/2010/main" val="913761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2CF6218-8107-415F-93C1-35980402E7B8}"/>
              </a:ext>
            </a:extLst>
          </p:cNvPr>
          <p:cNvSpPr/>
          <p:nvPr/>
        </p:nvSpPr>
        <p:spPr>
          <a:xfrm>
            <a:off x="515662" y="2720698"/>
            <a:ext cx="4033360" cy="212979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10F2AC54-E015-4E53-9475-9F3A7583EFA1}"/>
              </a:ext>
            </a:extLst>
          </p:cNvPr>
          <p:cNvSpPr>
            <a:spLocks noGrp="1"/>
          </p:cNvSpPr>
          <p:nvPr>
            <p:ph type="title"/>
          </p:nvPr>
        </p:nvSpPr>
        <p:spPr/>
        <p:txBody>
          <a:bodyPr/>
          <a:lstStyle/>
          <a:p>
            <a:r>
              <a:rPr lang="sv-SE" dirty="0"/>
              <a:t>Grovt förenklat:</a:t>
            </a:r>
            <a:br>
              <a:rPr lang="sv-SE" dirty="0"/>
            </a:br>
            <a:r>
              <a:rPr lang="sv-SE" sz="2000" dirty="0"/>
              <a:t>OBS! Helt påhittade siffror.</a:t>
            </a:r>
            <a:endParaRPr lang="en-US" dirty="0"/>
          </a:p>
        </p:txBody>
      </p:sp>
      <p:sp>
        <p:nvSpPr>
          <p:cNvPr id="3" name="Content Placeholder 2">
            <a:extLst>
              <a:ext uri="{FF2B5EF4-FFF2-40B4-BE49-F238E27FC236}">
                <a16:creationId xmlns:a16="http://schemas.microsoft.com/office/drawing/2014/main" id="{6E68C89B-B137-43F7-B764-C1EE9E000D27}"/>
              </a:ext>
            </a:extLst>
          </p:cNvPr>
          <p:cNvSpPr>
            <a:spLocks noGrp="1"/>
          </p:cNvSpPr>
          <p:nvPr>
            <p:ph idx="1"/>
          </p:nvPr>
        </p:nvSpPr>
        <p:spPr>
          <a:xfrm>
            <a:off x="1099663" y="3256641"/>
            <a:ext cx="3255169" cy="1117599"/>
          </a:xfrm>
        </p:spPr>
        <p:txBody>
          <a:bodyPr>
            <a:normAutofit fontScale="77500" lnSpcReduction="20000"/>
          </a:bodyPr>
          <a:lstStyle/>
          <a:p>
            <a:pPr marL="0" indent="0">
              <a:buNone/>
            </a:pPr>
            <a:r>
              <a:rPr lang="sv-SE" dirty="0"/>
              <a:t>Vi spenderar  alltid somrarna i Brasilien, och älskar att titta på djuren! Mitt favoritdjur är</a:t>
            </a:r>
            <a:endParaRPr lang="en-US" dirty="0"/>
          </a:p>
        </p:txBody>
      </p:sp>
      <p:sp>
        <p:nvSpPr>
          <p:cNvPr id="6" name="Oval 5">
            <a:extLst>
              <a:ext uri="{FF2B5EF4-FFF2-40B4-BE49-F238E27FC236}">
                <a16:creationId xmlns:a16="http://schemas.microsoft.com/office/drawing/2014/main" id="{C90884FC-CE57-4B75-B2BA-A3BA6DD2B085}"/>
              </a:ext>
            </a:extLst>
          </p:cNvPr>
          <p:cNvSpPr/>
          <p:nvPr/>
        </p:nvSpPr>
        <p:spPr>
          <a:xfrm>
            <a:off x="6719889" y="191595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Katt</a:t>
            </a:r>
            <a:endParaRPr lang="en-US" dirty="0"/>
          </a:p>
        </p:txBody>
      </p:sp>
      <p:sp>
        <p:nvSpPr>
          <p:cNvPr id="7" name="Oval 6">
            <a:extLst>
              <a:ext uri="{FF2B5EF4-FFF2-40B4-BE49-F238E27FC236}">
                <a16:creationId xmlns:a16="http://schemas.microsoft.com/office/drawing/2014/main" id="{25316162-3CEB-4E1F-883A-82D15D580866}"/>
              </a:ext>
            </a:extLst>
          </p:cNvPr>
          <p:cNvSpPr/>
          <p:nvPr/>
        </p:nvSpPr>
        <p:spPr>
          <a:xfrm>
            <a:off x="6719889" y="3087053"/>
            <a:ext cx="142398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Hund</a:t>
            </a:r>
            <a:endParaRPr lang="en-US" sz="2800" dirty="0"/>
          </a:p>
        </p:txBody>
      </p:sp>
      <p:sp>
        <p:nvSpPr>
          <p:cNvPr id="8" name="Oval 7">
            <a:extLst>
              <a:ext uri="{FF2B5EF4-FFF2-40B4-BE49-F238E27FC236}">
                <a16:creationId xmlns:a16="http://schemas.microsoft.com/office/drawing/2014/main" id="{6C850CDA-2913-4112-90B1-3820EC51F271}"/>
              </a:ext>
            </a:extLst>
          </p:cNvPr>
          <p:cNvSpPr/>
          <p:nvPr/>
        </p:nvSpPr>
        <p:spPr>
          <a:xfrm>
            <a:off x="6719889" y="4261963"/>
            <a:ext cx="1297306"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a:t>Häst</a:t>
            </a:r>
            <a:endParaRPr lang="en-US" dirty="0"/>
          </a:p>
        </p:txBody>
      </p:sp>
      <p:sp>
        <p:nvSpPr>
          <p:cNvPr id="9" name="Oval 8">
            <a:extLst>
              <a:ext uri="{FF2B5EF4-FFF2-40B4-BE49-F238E27FC236}">
                <a16:creationId xmlns:a16="http://schemas.microsoft.com/office/drawing/2014/main" id="{01073970-CD94-4EA3-80CF-218C6FB1AA10}"/>
              </a:ext>
            </a:extLst>
          </p:cNvPr>
          <p:cNvSpPr/>
          <p:nvPr/>
        </p:nvSpPr>
        <p:spPr>
          <a:xfrm>
            <a:off x="6719888" y="5440680"/>
            <a:ext cx="2224087" cy="95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v-SE" sz="2800" dirty="0" err="1"/>
              <a:t>Capybara</a:t>
            </a:r>
            <a:endParaRPr lang="en-US" dirty="0"/>
          </a:p>
        </p:txBody>
      </p:sp>
      <p:cxnSp>
        <p:nvCxnSpPr>
          <p:cNvPr id="13" name="Straight Connector 12">
            <a:extLst>
              <a:ext uri="{FF2B5EF4-FFF2-40B4-BE49-F238E27FC236}">
                <a16:creationId xmlns:a16="http://schemas.microsoft.com/office/drawing/2014/main" id="{C527F142-D6A5-4A4B-8C12-ECE2CF3D3DBE}"/>
              </a:ext>
            </a:extLst>
          </p:cNvPr>
          <p:cNvCxnSpPr>
            <a:cxnSpLocks/>
            <a:stCxn id="5" idx="6"/>
            <a:endCxn id="6" idx="2"/>
          </p:cNvCxnSpPr>
          <p:nvPr/>
        </p:nvCxnSpPr>
        <p:spPr>
          <a:xfrm flipV="1">
            <a:off x="4549022" y="2394584"/>
            <a:ext cx="2170867" cy="139101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FF353DF7-5335-4EE2-955C-437AEA2D6984}"/>
              </a:ext>
            </a:extLst>
          </p:cNvPr>
          <p:cNvCxnSpPr>
            <a:cxnSpLocks/>
            <a:stCxn id="5" idx="6"/>
            <a:endCxn id="7" idx="2"/>
          </p:cNvCxnSpPr>
          <p:nvPr/>
        </p:nvCxnSpPr>
        <p:spPr>
          <a:xfrm flipV="1">
            <a:off x="4549022" y="3565684"/>
            <a:ext cx="2170867" cy="21991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7849C67-98CD-41BC-B9ED-553BA4AF65CE}"/>
              </a:ext>
            </a:extLst>
          </p:cNvPr>
          <p:cNvCxnSpPr>
            <a:cxnSpLocks/>
            <a:stCxn id="5" idx="6"/>
            <a:endCxn id="8" idx="2"/>
          </p:cNvCxnSpPr>
          <p:nvPr/>
        </p:nvCxnSpPr>
        <p:spPr>
          <a:xfrm>
            <a:off x="4549022" y="3785594"/>
            <a:ext cx="2170867" cy="95500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BF59E71B-6E0B-49A0-9EC4-8A8A419A1449}"/>
              </a:ext>
            </a:extLst>
          </p:cNvPr>
          <p:cNvCxnSpPr>
            <a:cxnSpLocks/>
            <a:stCxn id="5" idx="6"/>
            <a:endCxn id="9" idx="2"/>
          </p:cNvCxnSpPr>
          <p:nvPr/>
        </p:nvCxnSpPr>
        <p:spPr>
          <a:xfrm>
            <a:off x="4549022" y="3785594"/>
            <a:ext cx="2170866" cy="2133717"/>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40D45290-9DE5-4A15-A583-7A0377CEC4EC}"/>
              </a:ext>
            </a:extLst>
          </p:cNvPr>
          <p:cNvSpPr txBox="1"/>
          <p:nvPr/>
        </p:nvSpPr>
        <p:spPr>
          <a:xfrm>
            <a:off x="5285898" y="2610802"/>
            <a:ext cx="810102" cy="369332"/>
          </a:xfrm>
          <a:prstGeom prst="rect">
            <a:avLst/>
          </a:prstGeom>
          <a:noFill/>
        </p:spPr>
        <p:txBody>
          <a:bodyPr wrap="square" rtlCol="0">
            <a:spAutoFit/>
          </a:bodyPr>
          <a:lstStyle/>
          <a:p>
            <a:r>
              <a:rPr lang="sv-SE" dirty="0"/>
              <a:t>20%</a:t>
            </a:r>
            <a:endParaRPr lang="en-US" dirty="0"/>
          </a:p>
        </p:txBody>
      </p:sp>
      <p:sp>
        <p:nvSpPr>
          <p:cNvPr id="24" name="TextBox 23">
            <a:extLst>
              <a:ext uri="{FF2B5EF4-FFF2-40B4-BE49-F238E27FC236}">
                <a16:creationId xmlns:a16="http://schemas.microsoft.com/office/drawing/2014/main" id="{99C6CDC6-33AE-42C7-B4DE-60114D51B620}"/>
              </a:ext>
            </a:extLst>
          </p:cNvPr>
          <p:cNvSpPr txBox="1"/>
          <p:nvPr/>
        </p:nvSpPr>
        <p:spPr>
          <a:xfrm>
            <a:off x="5521404" y="3368991"/>
            <a:ext cx="810102" cy="369332"/>
          </a:xfrm>
          <a:prstGeom prst="rect">
            <a:avLst/>
          </a:prstGeom>
          <a:noFill/>
        </p:spPr>
        <p:txBody>
          <a:bodyPr wrap="square" rtlCol="0">
            <a:spAutoFit/>
          </a:bodyPr>
          <a:lstStyle/>
          <a:p>
            <a:r>
              <a:rPr lang="sv-SE" dirty="0"/>
              <a:t>20%</a:t>
            </a:r>
            <a:endParaRPr lang="en-US" dirty="0"/>
          </a:p>
        </p:txBody>
      </p:sp>
      <p:sp>
        <p:nvSpPr>
          <p:cNvPr id="25" name="TextBox 24">
            <a:extLst>
              <a:ext uri="{FF2B5EF4-FFF2-40B4-BE49-F238E27FC236}">
                <a16:creationId xmlns:a16="http://schemas.microsoft.com/office/drawing/2014/main" id="{43BE63EC-C206-42CF-805D-74A1B5AE9552}"/>
              </a:ext>
            </a:extLst>
          </p:cNvPr>
          <p:cNvSpPr txBox="1"/>
          <p:nvPr/>
        </p:nvSpPr>
        <p:spPr>
          <a:xfrm>
            <a:off x="5521404" y="5256014"/>
            <a:ext cx="810102" cy="369332"/>
          </a:xfrm>
          <a:prstGeom prst="rect">
            <a:avLst/>
          </a:prstGeom>
          <a:noFill/>
        </p:spPr>
        <p:txBody>
          <a:bodyPr wrap="square" rtlCol="0">
            <a:spAutoFit/>
          </a:bodyPr>
          <a:lstStyle/>
          <a:p>
            <a:r>
              <a:rPr lang="sv-SE" dirty="0"/>
              <a:t>40%</a:t>
            </a:r>
            <a:endParaRPr lang="en-US" dirty="0"/>
          </a:p>
        </p:txBody>
      </p:sp>
      <p:sp>
        <p:nvSpPr>
          <p:cNvPr id="26" name="TextBox 25">
            <a:extLst>
              <a:ext uri="{FF2B5EF4-FFF2-40B4-BE49-F238E27FC236}">
                <a16:creationId xmlns:a16="http://schemas.microsoft.com/office/drawing/2014/main" id="{2F87E9ED-F6CD-4DC4-A5AA-1B23B0ABF424}"/>
              </a:ext>
            </a:extLst>
          </p:cNvPr>
          <p:cNvSpPr txBox="1"/>
          <p:nvPr/>
        </p:nvSpPr>
        <p:spPr>
          <a:xfrm>
            <a:off x="5715596" y="4004908"/>
            <a:ext cx="810102" cy="369332"/>
          </a:xfrm>
          <a:prstGeom prst="rect">
            <a:avLst/>
          </a:prstGeom>
          <a:noFill/>
        </p:spPr>
        <p:txBody>
          <a:bodyPr wrap="square" rtlCol="0">
            <a:spAutoFit/>
          </a:bodyPr>
          <a:lstStyle/>
          <a:p>
            <a:r>
              <a:rPr lang="sv-SE" dirty="0"/>
              <a:t>5%</a:t>
            </a:r>
            <a:endParaRPr lang="en-US" dirty="0"/>
          </a:p>
        </p:txBody>
      </p:sp>
    </p:spTree>
    <p:extLst>
      <p:ext uri="{BB962C8B-B14F-4D97-AF65-F5344CB8AC3E}">
        <p14:creationId xmlns:p14="http://schemas.microsoft.com/office/powerpoint/2010/main" val="2690750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FE015-5E0C-47ED-9FAD-8FEBFAC7EC82}"/>
              </a:ext>
            </a:extLst>
          </p:cNvPr>
          <p:cNvSpPr>
            <a:spLocks noGrp="1"/>
          </p:cNvSpPr>
          <p:nvPr>
            <p:ph type="title"/>
          </p:nvPr>
        </p:nvSpPr>
        <p:spPr/>
        <p:txBody>
          <a:bodyPr/>
          <a:lstStyle/>
          <a:p>
            <a:r>
              <a:rPr lang="sv-SE" dirty="0"/>
              <a:t>Prompttips</a:t>
            </a:r>
            <a:endParaRPr lang="en-US" dirty="0"/>
          </a:p>
        </p:txBody>
      </p:sp>
      <p:sp>
        <p:nvSpPr>
          <p:cNvPr id="3" name="Content Placeholder 2">
            <a:extLst>
              <a:ext uri="{FF2B5EF4-FFF2-40B4-BE49-F238E27FC236}">
                <a16:creationId xmlns:a16="http://schemas.microsoft.com/office/drawing/2014/main" id="{0E3ED27F-92D3-4F63-9322-1E81C4B360D9}"/>
              </a:ext>
            </a:extLst>
          </p:cNvPr>
          <p:cNvSpPr>
            <a:spLocks noGrp="1"/>
          </p:cNvSpPr>
          <p:nvPr>
            <p:ph idx="1"/>
          </p:nvPr>
        </p:nvSpPr>
        <p:spPr/>
        <p:txBody>
          <a:bodyPr>
            <a:normAutofit lnSpcReduction="10000"/>
          </a:bodyPr>
          <a:lstStyle/>
          <a:p>
            <a:r>
              <a:rPr lang="sv-SE" dirty="0"/>
              <a:t>Promptteknik är som sökteknik – vi och eleverna måste lära oss för att få bra resultat</a:t>
            </a:r>
          </a:p>
          <a:p>
            <a:r>
              <a:rPr lang="en-US" dirty="0" err="1"/>
              <a:t>Utförlig</a:t>
            </a:r>
            <a:r>
              <a:rPr lang="en-US" dirty="0"/>
              <a:t> </a:t>
            </a:r>
            <a:r>
              <a:rPr lang="en-US" dirty="0" err="1"/>
              <a:t>och</a:t>
            </a:r>
            <a:r>
              <a:rPr lang="en-US" dirty="0"/>
              <a:t> </a:t>
            </a:r>
            <a:r>
              <a:rPr lang="en-US" dirty="0" err="1"/>
              <a:t>specifik</a:t>
            </a:r>
            <a:r>
              <a:rPr lang="en-US" dirty="0"/>
              <a:t> </a:t>
            </a:r>
            <a:r>
              <a:rPr lang="en-US" dirty="0" err="1"/>
              <a:t>kontext</a:t>
            </a:r>
            <a:endParaRPr lang="en-US" dirty="0"/>
          </a:p>
          <a:p>
            <a:r>
              <a:rPr lang="en-US" dirty="0" err="1"/>
              <a:t>Använd</a:t>
            </a:r>
            <a:r>
              <a:rPr lang="en-US" dirty="0"/>
              <a:t> AI </a:t>
            </a:r>
            <a:r>
              <a:rPr lang="en-US" dirty="0" err="1"/>
              <a:t>för</a:t>
            </a:r>
            <a:r>
              <a:rPr lang="en-US" dirty="0"/>
              <a:t> </a:t>
            </a:r>
            <a:r>
              <a:rPr lang="en-US" dirty="0" err="1"/>
              <a:t>mönster</a:t>
            </a:r>
            <a:r>
              <a:rPr lang="en-US" dirty="0"/>
              <a:t>, </a:t>
            </a:r>
            <a:r>
              <a:rPr lang="en-US" dirty="0" err="1"/>
              <a:t>inte</a:t>
            </a:r>
            <a:r>
              <a:rPr lang="en-US" dirty="0"/>
              <a:t> </a:t>
            </a:r>
            <a:r>
              <a:rPr lang="en-US" dirty="0" err="1"/>
              <a:t>för</a:t>
            </a:r>
            <a:r>
              <a:rPr lang="en-US" dirty="0"/>
              <a:t> information</a:t>
            </a:r>
          </a:p>
          <a:p>
            <a:r>
              <a:rPr lang="en-US" dirty="0" err="1"/>
              <a:t>Exempel</a:t>
            </a:r>
            <a:r>
              <a:rPr lang="en-US" dirty="0"/>
              <a:t> </a:t>
            </a:r>
            <a:r>
              <a:rPr lang="en-US" dirty="0" err="1"/>
              <a:t>på</a:t>
            </a:r>
            <a:r>
              <a:rPr lang="en-US" dirty="0"/>
              <a:t> </a:t>
            </a:r>
            <a:r>
              <a:rPr lang="en-US" dirty="0" err="1"/>
              <a:t>promptstruktur</a:t>
            </a:r>
            <a:r>
              <a:rPr lang="en-US" dirty="0"/>
              <a:t>:</a:t>
            </a:r>
          </a:p>
          <a:p>
            <a:pPr lvl="1"/>
            <a:r>
              <a:rPr lang="en-US" dirty="0" err="1"/>
              <a:t>AI:ns</a:t>
            </a:r>
            <a:r>
              <a:rPr lang="en-US" dirty="0"/>
              <a:t> roll</a:t>
            </a:r>
          </a:p>
          <a:p>
            <a:pPr lvl="1"/>
            <a:r>
              <a:rPr lang="en-US" dirty="0" err="1"/>
              <a:t>Kontext</a:t>
            </a:r>
            <a:r>
              <a:rPr lang="en-US" dirty="0"/>
              <a:t> till </a:t>
            </a:r>
            <a:r>
              <a:rPr lang="en-US" dirty="0" err="1"/>
              <a:t>rollen</a:t>
            </a:r>
            <a:endParaRPr lang="en-US" dirty="0"/>
          </a:p>
          <a:p>
            <a:pPr lvl="1"/>
            <a:r>
              <a:rPr lang="en-US" dirty="0" err="1"/>
              <a:t>Uppgiften</a:t>
            </a:r>
            <a:endParaRPr lang="en-US" dirty="0"/>
          </a:p>
          <a:p>
            <a:pPr lvl="1"/>
            <a:r>
              <a:rPr lang="en-US" dirty="0" err="1"/>
              <a:t>Ev</a:t>
            </a:r>
            <a:r>
              <a:rPr lang="en-US" dirty="0"/>
              <a:t>. </a:t>
            </a:r>
            <a:r>
              <a:rPr lang="en-US" dirty="0" err="1"/>
              <a:t>Vilken</a:t>
            </a:r>
            <a:r>
              <a:rPr lang="en-US" dirty="0"/>
              <a:t> </a:t>
            </a:r>
            <a:r>
              <a:rPr lang="en-US" dirty="0" err="1"/>
              <a:t>inputdata</a:t>
            </a:r>
            <a:r>
              <a:rPr lang="en-US" dirty="0"/>
              <a:t> du </a:t>
            </a:r>
            <a:r>
              <a:rPr lang="en-US" dirty="0" err="1"/>
              <a:t>kommer</a:t>
            </a:r>
            <a:r>
              <a:rPr lang="en-US" dirty="0"/>
              <a:t> </a:t>
            </a:r>
            <a:r>
              <a:rPr lang="en-US" dirty="0" err="1"/>
              <a:t>ge</a:t>
            </a:r>
            <a:endParaRPr lang="en-US" dirty="0"/>
          </a:p>
          <a:p>
            <a:pPr lvl="1"/>
            <a:r>
              <a:rPr lang="en-US" dirty="0" err="1"/>
              <a:t>Hur</a:t>
            </a:r>
            <a:r>
              <a:rPr lang="en-US" dirty="0"/>
              <a:t> du </a:t>
            </a:r>
            <a:r>
              <a:rPr lang="en-US" dirty="0" err="1"/>
              <a:t>vill</a:t>
            </a:r>
            <a:r>
              <a:rPr lang="en-US" dirty="0"/>
              <a:t> ha </a:t>
            </a:r>
            <a:r>
              <a:rPr lang="en-US" dirty="0" err="1"/>
              <a:t>svaret</a:t>
            </a:r>
            <a:endParaRPr lang="en-US" dirty="0"/>
          </a:p>
          <a:p>
            <a:pPr lvl="1"/>
            <a:r>
              <a:rPr lang="en-US" dirty="0" err="1"/>
              <a:t>Kontroller</a:t>
            </a:r>
            <a:endParaRPr lang="en-US" dirty="0"/>
          </a:p>
        </p:txBody>
      </p:sp>
    </p:spTree>
    <p:extLst>
      <p:ext uri="{BB962C8B-B14F-4D97-AF65-F5344CB8AC3E}">
        <p14:creationId xmlns:p14="http://schemas.microsoft.com/office/powerpoint/2010/main" val="2544989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F644-770F-4985-8AE5-2C3910F94098}"/>
              </a:ext>
            </a:extLst>
          </p:cNvPr>
          <p:cNvSpPr>
            <a:spLocks noGrp="1"/>
          </p:cNvSpPr>
          <p:nvPr>
            <p:ph type="title"/>
          </p:nvPr>
        </p:nvSpPr>
        <p:spPr/>
        <p:txBody>
          <a:bodyPr/>
          <a:lstStyle/>
          <a:p>
            <a:r>
              <a:rPr lang="sv-SE" dirty="0"/>
              <a:t>AI-plan</a:t>
            </a:r>
            <a:endParaRPr lang="en-US" dirty="0"/>
          </a:p>
        </p:txBody>
      </p:sp>
      <p:sp>
        <p:nvSpPr>
          <p:cNvPr id="3" name="Content Placeholder 2">
            <a:extLst>
              <a:ext uri="{FF2B5EF4-FFF2-40B4-BE49-F238E27FC236}">
                <a16:creationId xmlns:a16="http://schemas.microsoft.com/office/drawing/2014/main" id="{F041BEAA-37B5-48E2-89EF-623B492A8DBC}"/>
              </a:ext>
            </a:extLst>
          </p:cNvPr>
          <p:cNvSpPr>
            <a:spLocks noGrp="1"/>
          </p:cNvSpPr>
          <p:nvPr>
            <p:ph idx="1"/>
          </p:nvPr>
        </p:nvSpPr>
        <p:spPr/>
        <p:txBody>
          <a:bodyPr/>
          <a:lstStyle/>
          <a:p>
            <a:r>
              <a:rPr lang="sv-SE" dirty="0"/>
              <a:t>Skapa ett dokument, där du ska dokumentera dina lärdomar om AI och planerar din användning av AI. </a:t>
            </a:r>
          </a:p>
          <a:p>
            <a:r>
              <a:rPr lang="sv-SE" dirty="0"/>
              <a:t>Skriv först några rader om erfarenheter och lärdomar om AI från din egen användning. </a:t>
            </a:r>
          </a:p>
          <a:p>
            <a:r>
              <a:rPr lang="sv-SE" dirty="0"/>
              <a:t>Skriv ner eller kopiera in bra prompter du använt</a:t>
            </a:r>
          </a:p>
          <a:p>
            <a:r>
              <a:rPr lang="sv-SE" dirty="0"/>
              <a:t>Skriv ner hur du tänker att du ska använda AI detta läsår för att hjälpa ditt lärande (håll dig till sätt som dina lärare skulle anse vara ok)</a:t>
            </a:r>
            <a:endParaRPr lang="en-US" dirty="0"/>
          </a:p>
        </p:txBody>
      </p:sp>
    </p:spTree>
    <p:extLst>
      <p:ext uri="{BB962C8B-B14F-4D97-AF65-F5344CB8AC3E}">
        <p14:creationId xmlns:p14="http://schemas.microsoft.com/office/powerpoint/2010/main" val="2612704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A257960-BE5C-A7A9-6C27-3831080C410B}"/>
              </a:ext>
            </a:extLst>
          </p:cNvPr>
          <p:cNvSpPr>
            <a:spLocks noGrp="1"/>
          </p:cNvSpPr>
          <p:nvPr>
            <p:ph type="title"/>
          </p:nvPr>
        </p:nvSpPr>
        <p:spPr>
          <a:xfrm>
            <a:off x="838200" y="317991"/>
            <a:ext cx="10515600" cy="1325563"/>
          </a:xfrm>
        </p:spPr>
        <p:txBody>
          <a:bodyPr/>
          <a:lstStyle/>
          <a:p>
            <a:r>
              <a:rPr lang="sv-SE" dirty="0" err="1"/>
              <a:t>Artificial</a:t>
            </a:r>
            <a:r>
              <a:rPr lang="sv-SE" dirty="0"/>
              <a:t> </a:t>
            </a:r>
            <a:r>
              <a:rPr lang="sv-SE" dirty="0" err="1"/>
              <a:t>Intelligence</a:t>
            </a:r>
            <a:endParaRPr lang="sv-SE" dirty="0"/>
          </a:p>
        </p:txBody>
      </p:sp>
      <p:sp>
        <p:nvSpPr>
          <p:cNvPr id="3" name="Platshållare för innehåll 2">
            <a:extLst>
              <a:ext uri="{FF2B5EF4-FFF2-40B4-BE49-F238E27FC236}">
                <a16:creationId xmlns:a16="http://schemas.microsoft.com/office/drawing/2014/main" id="{5B6F5A4D-7339-F198-2A0F-7A0EEC17F263}"/>
              </a:ext>
            </a:extLst>
          </p:cNvPr>
          <p:cNvSpPr>
            <a:spLocks noGrp="1"/>
          </p:cNvSpPr>
          <p:nvPr>
            <p:ph idx="1"/>
          </p:nvPr>
        </p:nvSpPr>
        <p:spPr>
          <a:xfrm>
            <a:off x="265811" y="1796797"/>
            <a:ext cx="4780846" cy="4351338"/>
          </a:xfrm>
        </p:spPr>
        <p:txBody>
          <a:bodyPr/>
          <a:lstStyle/>
          <a:p>
            <a:pPr marL="0" indent="0">
              <a:buNone/>
            </a:pPr>
            <a:r>
              <a:rPr lang="en-US" b="1" i="1" dirty="0"/>
              <a:t>“Artificial intelligence</a:t>
            </a:r>
            <a:r>
              <a:rPr lang="en-US" i="1" dirty="0"/>
              <a:t> (</a:t>
            </a:r>
            <a:r>
              <a:rPr lang="en-US" b="1" i="1" dirty="0"/>
              <a:t>AI</a:t>
            </a:r>
            <a:r>
              <a:rPr lang="en-US" i="1" dirty="0"/>
              <a:t>) is the ability of machines to perform tasks that are typically associated with human intelligence, such as learning and problem-solving</a:t>
            </a:r>
            <a:r>
              <a:rPr lang="en-US" dirty="0"/>
              <a:t>.” </a:t>
            </a:r>
          </a:p>
          <a:p>
            <a:pPr marL="0" indent="0">
              <a:buNone/>
            </a:pPr>
            <a:r>
              <a:rPr lang="en-US" dirty="0"/>
              <a:t>(Wikipedia)</a:t>
            </a:r>
            <a:endParaRPr lang="sv-SE" dirty="0"/>
          </a:p>
        </p:txBody>
      </p:sp>
      <p:sp>
        <p:nvSpPr>
          <p:cNvPr id="5" name="textruta 4">
            <a:extLst>
              <a:ext uri="{FF2B5EF4-FFF2-40B4-BE49-F238E27FC236}">
                <a16:creationId xmlns:a16="http://schemas.microsoft.com/office/drawing/2014/main" id="{6D70F2B2-1ED6-51F6-B0BE-930CF560E74F}"/>
              </a:ext>
            </a:extLst>
          </p:cNvPr>
          <p:cNvSpPr txBox="1"/>
          <p:nvPr/>
        </p:nvSpPr>
        <p:spPr>
          <a:xfrm>
            <a:off x="5622070" y="4939309"/>
            <a:ext cx="663481" cy="646331"/>
          </a:xfrm>
          <a:prstGeom prst="rect">
            <a:avLst/>
          </a:prstGeom>
          <a:noFill/>
        </p:spPr>
        <p:txBody>
          <a:bodyPr wrap="square" rtlCol="0">
            <a:spAutoFit/>
          </a:bodyPr>
          <a:lstStyle/>
          <a:p>
            <a:r>
              <a:rPr lang="sv-SE" sz="3600" dirty="0"/>
              <a:t>AI</a:t>
            </a:r>
            <a:endParaRPr lang="sv-SE" dirty="0"/>
          </a:p>
        </p:txBody>
      </p:sp>
      <p:sp>
        <p:nvSpPr>
          <p:cNvPr id="7" name="textruta 6">
            <a:extLst>
              <a:ext uri="{FF2B5EF4-FFF2-40B4-BE49-F238E27FC236}">
                <a16:creationId xmlns:a16="http://schemas.microsoft.com/office/drawing/2014/main" id="{E3FCB1E2-DD43-926C-F126-C5234ABFF33E}"/>
              </a:ext>
            </a:extLst>
          </p:cNvPr>
          <p:cNvSpPr txBox="1"/>
          <p:nvPr/>
        </p:nvSpPr>
        <p:spPr>
          <a:xfrm>
            <a:off x="8459540" y="1913859"/>
            <a:ext cx="3552668" cy="3108543"/>
          </a:xfrm>
          <a:prstGeom prst="rect">
            <a:avLst/>
          </a:prstGeom>
          <a:noFill/>
        </p:spPr>
        <p:txBody>
          <a:bodyPr wrap="square">
            <a:spAutoFit/>
          </a:bodyPr>
          <a:lstStyle/>
          <a:p>
            <a:pPr marL="0" indent="0">
              <a:buNone/>
            </a:pPr>
            <a:r>
              <a:rPr lang="en-US" sz="2800" i="1" dirty="0"/>
              <a:t>“AI is the science and engineering of making intelligent machines, especially intelligent computer programs</a:t>
            </a:r>
            <a:r>
              <a:rPr lang="en-US" sz="2800" dirty="0"/>
              <a:t>.”</a:t>
            </a:r>
          </a:p>
          <a:p>
            <a:pPr marL="0" indent="0">
              <a:buNone/>
            </a:pPr>
            <a:endParaRPr lang="en-US" sz="2800" dirty="0"/>
          </a:p>
          <a:p>
            <a:pPr marL="0" indent="0">
              <a:buNone/>
            </a:pPr>
            <a:r>
              <a:rPr lang="en-US" sz="2800" dirty="0"/>
              <a:t>(McCarthy)</a:t>
            </a:r>
          </a:p>
        </p:txBody>
      </p:sp>
      <p:sp>
        <p:nvSpPr>
          <p:cNvPr id="4" name="Ellips 3">
            <a:extLst>
              <a:ext uri="{FF2B5EF4-FFF2-40B4-BE49-F238E27FC236}">
                <a16:creationId xmlns:a16="http://schemas.microsoft.com/office/drawing/2014/main" id="{1B64DF69-FFE4-A8ED-95D4-6D18FE2C9DA9}"/>
              </a:ext>
            </a:extLst>
          </p:cNvPr>
          <p:cNvSpPr/>
          <p:nvPr/>
        </p:nvSpPr>
        <p:spPr>
          <a:xfrm>
            <a:off x="4745045" y="4062324"/>
            <a:ext cx="2400300" cy="2400300"/>
          </a:xfrm>
          <a:prstGeom prst="ellipse">
            <a:avLst/>
          </a:prstGeom>
        </p:spPr>
        <p:style>
          <a:lnRef idx="2">
            <a:schemeClr val="lt1">
              <a:hueOff val="0"/>
              <a:satOff val="0"/>
              <a:lumOff val="0"/>
              <a:alphaOff val="0"/>
            </a:schemeClr>
          </a:lnRef>
          <a:fillRef idx="1">
            <a:schemeClr val="accent4">
              <a:alpha val="50000"/>
              <a:hueOff val="4900445"/>
              <a:satOff val="-20388"/>
              <a:lumOff val="4804"/>
              <a:alphaOff val="0"/>
            </a:schemeClr>
          </a:fillRef>
          <a:effectRef idx="0">
            <a:schemeClr val="accent4">
              <a:alpha val="50000"/>
              <a:hueOff val="4900445"/>
              <a:satOff val="-20388"/>
              <a:lumOff val="4804"/>
              <a:alphaOff val="0"/>
            </a:schemeClr>
          </a:effectRef>
          <a:fontRef idx="minor">
            <a:schemeClr val="tx1"/>
          </a:fontRef>
        </p:style>
        <p:txBody>
          <a:bodyPr/>
          <a:lstStyle/>
          <a:p>
            <a:endParaRPr lang="sv-SE"/>
          </a:p>
        </p:txBody>
      </p:sp>
    </p:spTree>
    <p:extLst>
      <p:ext uri="{BB962C8B-B14F-4D97-AF65-F5344CB8AC3E}">
        <p14:creationId xmlns:p14="http://schemas.microsoft.com/office/powerpoint/2010/main" val="3635759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0D1B91A-D79E-38BC-AADB-56A90C98B5A0}"/>
              </a:ext>
            </a:extLst>
          </p:cNvPr>
          <p:cNvSpPr>
            <a:spLocks noGrp="1"/>
          </p:cNvSpPr>
          <p:nvPr>
            <p:ph type="title"/>
          </p:nvPr>
        </p:nvSpPr>
        <p:spPr/>
        <p:txBody>
          <a:bodyPr/>
          <a:lstStyle/>
          <a:p>
            <a:r>
              <a:rPr lang="sv-SE" dirty="0"/>
              <a:t>Vad är AI?</a:t>
            </a:r>
          </a:p>
        </p:txBody>
      </p:sp>
      <p:sp>
        <p:nvSpPr>
          <p:cNvPr id="3" name="Platshållare för innehåll 2">
            <a:extLst>
              <a:ext uri="{FF2B5EF4-FFF2-40B4-BE49-F238E27FC236}">
                <a16:creationId xmlns:a16="http://schemas.microsoft.com/office/drawing/2014/main" id="{8BA3E54E-B0D0-B37C-C77D-C485BBF5A14A}"/>
              </a:ext>
            </a:extLst>
          </p:cNvPr>
          <p:cNvSpPr>
            <a:spLocks noGrp="1"/>
          </p:cNvSpPr>
          <p:nvPr>
            <p:ph idx="1"/>
          </p:nvPr>
        </p:nvSpPr>
        <p:spPr>
          <a:xfrm>
            <a:off x="744893" y="1690688"/>
            <a:ext cx="5618584" cy="4351338"/>
          </a:xfrm>
        </p:spPr>
        <p:txBody>
          <a:bodyPr>
            <a:normAutofit lnSpcReduction="10000"/>
          </a:bodyPr>
          <a:lstStyle/>
          <a:p>
            <a:pPr marL="0" indent="0">
              <a:buNone/>
            </a:pPr>
            <a:r>
              <a:rPr lang="sv-SE" dirty="0"/>
              <a:t>Olika typer av AI byggda på olika tekniker, från svaga till starka. Vedertagna definitioner saknas, men en hel rad tester har föreslagits: </a:t>
            </a:r>
          </a:p>
          <a:p>
            <a:pPr marL="0" indent="0">
              <a:buNone/>
            </a:pPr>
            <a:endParaRPr lang="sv-SE" dirty="0"/>
          </a:p>
          <a:p>
            <a:r>
              <a:rPr lang="sv-SE" dirty="0" err="1"/>
              <a:t>Turingtestet</a:t>
            </a:r>
            <a:r>
              <a:rPr lang="sv-SE" dirty="0"/>
              <a:t> (2014?)</a:t>
            </a:r>
          </a:p>
          <a:p>
            <a:r>
              <a:rPr lang="sv-SE" dirty="0"/>
              <a:t>Robothögskolestudenttestet (2023)</a:t>
            </a:r>
          </a:p>
          <a:p>
            <a:r>
              <a:rPr lang="sv-SE" dirty="0" err="1"/>
              <a:t>Anställningstestet</a:t>
            </a:r>
            <a:r>
              <a:rPr lang="sv-SE" dirty="0"/>
              <a:t> (beror på yrke)</a:t>
            </a:r>
          </a:p>
          <a:p>
            <a:r>
              <a:rPr lang="sv-SE" dirty="0"/>
              <a:t>Ikea-testet (2018)</a:t>
            </a:r>
          </a:p>
          <a:p>
            <a:r>
              <a:rPr lang="sv-SE" dirty="0"/>
              <a:t>Kaffetestet (ej avklarat)</a:t>
            </a:r>
          </a:p>
        </p:txBody>
      </p:sp>
      <p:pic>
        <p:nvPicPr>
          <p:cNvPr id="6" name="Picture 5">
            <a:extLst>
              <a:ext uri="{FF2B5EF4-FFF2-40B4-BE49-F238E27FC236}">
                <a16:creationId xmlns:a16="http://schemas.microsoft.com/office/drawing/2014/main" id="{D887DAC5-DA03-425A-92B4-4F675C6B0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0" y="3429000"/>
            <a:ext cx="3429000" cy="3429000"/>
          </a:xfrm>
          <a:prstGeom prst="rect">
            <a:avLst/>
          </a:prstGeom>
        </p:spPr>
      </p:pic>
      <p:pic>
        <p:nvPicPr>
          <p:cNvPr id="8" name="Picture 7">
            <a:extLst>
              <a:ext uri="{FF2B5EF4-FFF2-40B4-BE49-F238E27FC236}">
                <a16:creationId xmlns:a16="http://schemas.microsoft.com/office/drawing/2014/main" id="{16D96FDF-2C66-4CA9-86F9-60A44A93E6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4847" y="1847"/>
            <a:ext cx="3427153" cy="3427153"/>
          </a:xfrm>
          <a:prstGeom prst="rect">
            <a:avLst/>
          </a:prstGeom>
        </p:spPr>
      </p:pic>
      <p:sp>
        <p:nvSpPr>
          <p:cNvPr id="9" name="TextBox 8">
            <a:extLst>
              <a:ext uri="{FF2B5EF4-FFF2-40B4-BE49-F238E27FC236}">
                <a16:creationId xmlns:a16="http://schemas.microsoft.com/office/drawing/2014/main" id="{03F21CAC-8380-49FF-8991-6414F56AFC6B}"/>
              </a:ext>
            </a:extLst>
          </p:cNvPr>
          <p:cNvSpPr txBox="1"/>
          <p:nvPr/>
        </p:nvSpPr>
        <p:spPr>
          <a:xfrm>
            <a:off x="7046825" y="6492875"/>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3099216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9924-4AEB-492C-806C-EA5F8832C754}"/>
              </a:ext>
            </a:extLst>
          </p:cNvPr>
          <p:cNvSpPr>
            <a:spLocks noGrp="1"/>
          </p:cNvSpPr>
          <p:nvPr>
            <p:ph type="title"/>
          </p:nvPr>
        </p:nvSpPr>
        <p:spPr/>
        <p:txBody>
          <a:bodyPr/>
          <a:lstStyle/>
          <a:p>
            <a:r>
              <a:rPr lang="sv-SE" dirty="0"/>
              <a:t>Olika typer av AI – konceptuell nivå</a:t>
            </a:r>
            <a:endParaRPr lang="en-US" dirty="0"/>
          </a:p>
        </p:txBody>
      </p:sp>
      <p:pic>
        <p:nvPicPr>
          <p:cNvPr id="5" name="Content Placeholder 4">
            <a:extLst>
              <a:ext uri="{FF2B5EF4-FFF2-40B4-BE49-F238E27FC236}">
                <a16:creationId xmlns:a16="http://schemas.microsoft.com/office/drawing/2014/main" id="{83CB44AE-7678-4D7A-B0E0-92C3BA14F1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5192" y="2689694"/>
            <a:ext cx="3169298" cy="3169298"/>
          </a:xfrm>
        </p:spPr>
      </p:pic>
      <p:pic>
        <p:nvPicPr>
          <p:cNvPr id="7" name="Picture 6">
            <a:extLst>
              <a:ext uri="{FF2B5EF4-FFF2-40B4-BE49-F238E27FC236}">
                <a16:creationId xmlns:a16="http://schemas.microsoft.com/office/drawing/2014/main" id="{85B72704-DE01-4B76-8D92-4E2F645087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1351" y="2689694"/>
            <a:ext cx="3169298" cy="3169298"/>
          </a:xfrm>
          <a:prstGeom prst="rect">
            <a:avLst/>
          </a:prstGeom>
        </p:spPr>
      </p:pic>
      <p:pic>
        <p:nvPicPr>
          <p:cNvPr id="9" name="Picture 8">
            <a:extLst>
              <a:ext uri="{FF2B5EF4-FFF2-40B4-BE49-F238E27FC236}">
                <a16:creationId xmlns:a16="http://schemas.microsoft.com/office/drawing/2014/main" id="{10037E12-4DD0-4032-B5FD-EC16EE1A7C6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90861" y="2689694"/>
            <a:ext cx="3169299" cy="3169299"/>
          </a:xfrm>
          <a:prstGeom prst="rect">
            <a:avLst/>
          </a:prstGeom>
        </p:spPr>
      </p:pic>
      <p:sp>
        <p:nvSpPr>
          <p:cNvPr id="10" name="TextBox 9">
            <a:extLst>
              <a:ext uri="{FF2B5EF4-FFF2-40B4-BE49-F238E27FC236}">
                <a16:creationId xmlns:a16="http://schemas.microsoft.com/office/drawing/2014/main" id="{E10390C3-ACC4-4774-9513-3EB2D284428D}"/>
              </a:ext>
            </a:extLst>
          </p:cNvPr>
          <p:cNvSpPr txBox="1"/>
          <p:nvPr/>
        </p:nvSpPr>
        <p:spPr>
          <a:xfrm>
            <a:off x="-485197" y="2320362"/>
            <a:ext cx="11342920" cy="369332"/>
          </a:xfrm>
          <a:prstGeom prst="rect">
            <a:avLst/>
          </a:prstGeom>
          <a:noFill/>
        </p:spPr>
        <p:txBody>
          <a:bodyPr wrap="square" rtlCol="0">
            <a:spAutoFit/>
          </a:bodyPr>
          <a:lstStyle/>
          <a:p>
            <a:r>
              <a:rPr lang="sv-SE" dirty="0"/>
              <a:t>	Svag AI				       Stark AI (AGI)			              Superintelligent AI</a:t>
            </a:r>
            <a:endParaRPr lang="en-US" dirty="0"/>
          </a:p>
        </p:txBody>
      </p:sp>
      <p:sp>
        <p:nvSpPr>
          <p:cNvPr id="11" name="TextBox 10">
            <a:extLst>
              <a:ext uri="{FF2B5EF4-FFF2-40B4-BE49-F238E27FC236}">
                <a16:creationId xmlns:a16="http://schemas.microsoft.com/office/drawing/2014/main" id="{EA5ADD0C-CBBC-4D1D-90D5-8B8310926DA6}"/>
              </a:ext>
            </a:extLst>
          </p:cNvPr>
          <p:cNvSpPr txBox="1"/>
          <p:nvPr/>
        </p:nvSpPr>
        <p:spPr>
          <a:xfrm>
            <a:off x="10455637" y="6519446"/>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3422563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F0584-6B90-4FED-B6DB-EADCE8FBB1D3}"/>
              </a:ext>
            </a:extLst>
          </p:cNvPr>
          <p:cNvSpPr>
            <a:spLocks noGrp="1"/>
          </p:cNvSpPr>
          <p:nvPr>
            <p:ph type="title"/>
          </p:nvPr>
        </p:nvSpPr>
        <p:spPr/>
        <p:txBody>
          <a:bodyPr/>
          <a:lstStyle/>
          <a:p>
            <a:r>
              <a:rPr lang="sv-SE" dirty="0"/>
              <a:t>Några tekniska områden inom AI</a:t>
            </a:r>
            <a:endParaRPr lang="en-US" dirty="0"/>
          </a:p>
        </p:txBody>
      </p:sp>
      <p:pic>
        <p:nvPicPr>
          <p:cNvPr id="5" name="Content Placeholder 4">
            <a:extLst>
              <a:ext uri="{FF2B5EF4-FFF2-40B4-BE49-F238E27FC236}">
                <a16:creationId xmlns:a16="http://schemas.microsoft.com/office/drawing/2014/main" id="{9C081216-B6D9-4BD3-8C94-7FEBEF1AF8D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5868" y="1477559"/>
            <a:ext cx="2116574" cy="2116574"/>
          </a:xfrm>
        </p:spPr>
      </p:pic>
      <p:pic>
        <p:nvPicPr>
          <p:cNvPr id="7" name="Picture 6">
            <a:extLst>
              <a:ext uri="{FF2B5EF4-FFF2-40B4-BE49-F238E27FC236}">
                <a16:creationId xmlns:a16="http://schemas.microsoft.com/office/drawing/2014/main" id="{07284CFE-868A-4D21-A594-C69ED6FC86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3500" y="1689133"/>
            <a:ext cx="1905000" cy="1905000"/>
          </a:xfrm>
          <a:prstGeom prst="rect">
            <a:avLst/>
          </a:prstGeom>
        </p:spPr>
      </p:pic>
      <p:pic>
        <p:nvPicPr>
          <p:cNvPr id="11" name="Picture 10">
            <a:extLst>
              <a:ext uri="{FF2B5EF4-FFF2-40B4-BE49-F238E27FC236}">
                <a16:creationId xmlns:a16="http://schemas.microsoft.com/office/drawing/2014/main" id="{1A1AEF82-9226-48E8-BF07-E87EF78E2E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46468" y="1689133"/>
            <a:ext cx="1905000" cy="1905000"/>
          </a:xfrm>
          <a:prstGeom prst="rect">
            <a:avLst/>
          </a:prstGeom>
        </p:spPr>
      </p:pic>
      <p:pic>
        <p:nvPicPr>
          <p:cNvPr id="13" name="Picture 12">
            <a:extLst>
              <a:ext uri="{FF2B5EF4-FFF2-40B4-BE49-F238E27FC236}">
                <a16:creationId xmlns:a16="http://schemas.microsoft.com/office/drawing/2014/main" id="{2997D99A-330C-4E89-8A69-71DF2D58CE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22984" y="3948404"/>
            <a:ext cx="2116574" cy="2116574"/>
          </a:xfrm>
          <a:prstGeom prst="rect">
            <a:avLst/>
          </a:prstGeom>
        </p:spPr>
      </p:pic>
      <p:pic>
        <p:nvPicPr>
          <p:cNvPr id="15" name="Picture 14">
            <a:extLst>
              <a:ext uri="{FF2B5EF4-FFF2-40B4-BE49-F238E27FC236}">
                <a16:creationId xmlns:a16="http://schemas.microsoft.com/office/drawing/2014/main" id="{3451C877-3D29-4C40-ADD7-446048FA43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52442" y="3948404"/>
            <a:ext cx="2116574" cy="2116574"/>
          </a:xfrm>
          <a:prstGeom prst="rect">
            <a:avLst/>
          </a:prstGeom>
        </p:spPr>
      </p:pic>
      <p:sp>
        <p:nvSpPr>
          <p:cNvPr id="16" name="TextBox 15">
            <a:extLst>
              <a:ext uri="{FF2B5EF4-FFF2-40B4-BE49-F238E27FC236}">
                <a16:creationId xmlns:a16="http://schemas.microsoft.com/office/drawing/2014/main" id="{5969D8E9-FC84-4021-A9C5-37481F6C4743}"/>
              </a:ext>
            </a:extLst>
          </p:cNvPr>
          <p:cNvSpPr txBox="1"/>
          <p:nvPr/>
        </p:nvSpPr>
        <p:spPr>
          <a:xfrm>
            <a:off x="961848" y="3409467"/>
            <a:ext cx="1864613" cy="369332"/>
          </a:xfrm>
          <a:prstGeom prst="rect">
            <a:avLst/>
          </a:prstGeom>
          <a:noFill/>
        </p:spPr>
        <p:txBody>
          <a:bodyPr wrap="none" rtlCol="0">
            <a:spAutoFit/>
          </a:bodyPr>
          <a:lstStyle/>
          <a:p>
            <a:r>
              <a:rPr lang="sv-SE" dirty="0" err="1"/>
              <a:t>Machine</a:t>
            </a:r>
            <a:r>
              <a:rPr lang="sv-SE" dirty="0"/>
              <a:t> Learning</a:t>
            </a:r>
            <a:endParaRPr lang="en-US" dirty="0"/>
          </a:p>
        </p:txBody>
      </p:sp>
      <p:sp>
        <p:nvSpPr>
          <p:cNvPr id="21" name="TextBox 20">
            <a:extLst>
              <a:ext uri="{FF2B5EF4-FFF2-40B4-BE49-F238E27FC236}">
                <a16:creationId xmlns:a16="http://schemas.microsoft.com/office/drawing/2014/main" id="{C0F88E82-917E-42C7-835C-5046EAE49676}"/>
              </a:ext>
            </a:extLst>
          </p:cNvPr>
          <p:cNvSpPr txBox="1"/>
          <p:nvPr/>
        </p:nvSpPr>
        <p:spPr>
          <a:xfrm>
            <a:off x="9179503" y="3594133"/>
            <a:ext cx="2430730" cy="369332"/>
          </a:xfrm>
          <a:prstGeom prst="rect">
            <a:avLst/>
          </a:prstGeom>
          <a:noFill/>
        </p:spPr>
        <p:txBody>
          <a:bodyPr wrap="none" rtlCol="0">
            <a:spAutoFit/>
          </a:bodyPr>
          <a:lstStyle/>
          <a:p>
            <a:r>
              <a:rPr lang="sv-SE" dirty="0" err="1"/>
              <a:t>Reinforcement</a:t>
            </a:r>
            <a:r>
              <a:rPr lang="sv-SE" dirty="0"/>
              <a:t> Learning</a:t>
            </a:r>
            <a:endParaRPr lang="en-US" dirty="0"/>
          </a:p>
        </p:txBody>
      </p:sp>
      <p:sp>
        <p:nvSpPr>
          <p:cNvPr id="22" name="TextBox 21">
            <a:extLst>
              <a:ext uri="{FF2B5EF4-FFF2-40B4-BE49-F238E27FC236}">
                <a16:creationId xmlns:a16="http://schemas.microsoft.com/office/drawing/2014/main" id="{926B7222-810F-425D-9B1F-72BDD8DA13E5}"/>
              </a:ext>
            </a:extLst>
          </p:cNvPr>
          <p:cNvSpPr txBox="1"/>
          <p:nvPr/>
        </p:nvSpPr>
        <p:spPr>
          <a:xfrm>
            <a:off x="7305518" y="6104962"/>
            <a:ext cx="1751505" cy="369332"/>
          </a:xfrm>
          <a:prstGeom prst="rect">
            <a:avLst/>
          </a:prstGeom>
          <a:noFill/>
        </p:spPr>
        <p:txBody>
          <a:bodyPr wrap="none" rtlCol="0">
            <a:spAutoFit/>
          </a:bodyPr>
          <a:lstStyle/>
          <a:p>
            <a:r>
              <a:rPr lang="sv-SE" dirty="0"/>
              <a:t>Computer Vision</a:t>
            </a:r>
            <a:endParaRPr lang="en-US" dirty="0"/>
          </a:p>
        </p:txBody>
      </p:sp>
      <p:sp>
        <p:nvSpPr>
          <p:cNvPr id="23" name="TextBox 22">
            <a:extLst>
              <a:ext uri="{FF2B5EF4-FFF2-40B4-BE49-F238E27FC236}">
                <a16:creationId xmlns:a16="http://schemas.microsoft.com/office/drawing/2014/main" id="{DCF65603-5449-45FB-9FF1-E7A8FA2ABD89}"/>
              </a:ext>
            </a:extLst>
          </p:cNvPr>
          <p:cNvSpPr txBox="1"/>
          <p:nvPr/>
        </p:nvSpPr>
        <p:spPr>
          <a:xfrm>
            <a:off x="5141168" y="3594133"/>
            <a:ext cx="1849609" cy="646331"/>
          </a:xfrm>
          <a:prstGeom prst="rect">
            <a:avLst/>
          </a:prstGeom>
          <a:noFill/>
        </p:spPr>
        <p:txBody>
          <a:bodyPr wrap="none" rtlCol="0">
            <a:spAutoFit/>
          </a:bodyPr>
          <a:lstStyle/>
          <a:p>
            <a:r>
              <a:rPr lang="sv-SE" dirty="0"/>
              <a:t>Neural </a:t>
            </a:r>
            <a:r>
              <a:rPr lang="sv-SE" dirty="0" err="1"/>
              <a:t>Networks</a:t>
            </a:r>
            <a:r>
              <a:rPr lang="sv-SE" dirty="0"/>
              <a:t>/</a:t>
            </a:r>
          </a:p>
          <a:p>
            <a:r>
              <a:rPr lang="sv-SE" dirty="0"/>
              <a:t>Deep Learning</a:t>
            </a:r>
            <a:endParaRPr lang="en-US" dirty="0"/>
          </a:p>
        </p:txBody>
      </p:sp>
      <p:sp>
        <p:nvSpPr>
          <p:cNvPr id="24" name="TextBox 23">
            <a:extLst>
              <a:ext uri="{FF2B5EF4-FFF2-40B4-BE49-F238E27FC236}">
                <a16:creationId xmlns:a16="http://schemas.microsoft.com/office/drawing/2014/main" id="{8BC948F0-979D-4F81-A8A2-C583E138A5F8}"/>
              </a:ext>
            </a:extLst>
          </p:cNvPr>
          <p:cNvSpPr txBox="1"/>
          <p:nvPr/>
        </p:nvSpPr>
        <p:spPr>
          <a:xfrm>
            <a:off x="3210862" y="6049917"/>
            <a:ext cx="1599733" cy="369332"/>
          </a:xfrm>
          <a:prstGeom prst="rect">
            <a:avLst/>
          </a:prstGeom>
          <a:noFill/>
        </p:spPr>
        <p:txBody>
          <a:bodyPr wrap="none" rtlCol="0">
            <a:spAutoFit/>
          </a:bodyPr>
          <a:lstStyle/>
          <a:p>
            <a:r>
              <a:rPr lang="sv-SE" dirty="0"/>
              <a:t>Expert Systems</a:t>
            </a:r>
            <a:endParaRPr lang="en-US" dirty="0"/>
          </a:p>
        </p:txBody>
      </p:sp>
      <p:sp>
        <p:nvSpPr>
          <p:cNvPr id="25" name="TextBox 24">
            <a:extLst>
              <a:ext uri="{FF2B5EF4-FFF2-40B4-BE49-F238E27FC236}">
                <a16:creationId xmlns:a16="http://schemas.microsoft.com/office/drawing/2014/main" id="{6BE846E1-42F2-40FC-98E9-CEA1DA939BAC}"/>
              </a:ext>
            </a:extLst>
          </p:cNvPr>
          <p:cNvSpPr txBox="1"/>
          <p:nvPr/>
        </p:nvSpPr>
        <p:spPr>
          <a:xfrm>
            <a:off x="10453305" y="6519446"/>
            <a:ext cx="1796326" cy="338554"/>
          </a:xfrm>
          <a:prstGeom prst="rect">
            <a:avLst/>
          </a:prstGeom>
          <a:noFill/>
        </p:spPr>
        <p:txBody>
          <a:bodyPr wrap="none" rtlCol="0">
            <a:spAutoFit/>
          </a:bodyPr>
          <a:lstStyle/>
          <a:p>
            <a:r>
              <a:rPr lang="sv-SE" sz="1600" dirty="0"/>
              <a:t>Images by DALL-E 3</a:t>
            </a:r>
            <a:endParaRPr lang="en-US" sz="1600" dirty="0"/>
          </a:p>
        </p:txBody>
      </p:sp>
    </p:spTree>
    <p:extLst>
      <p:ext uri="{BB962C8B-B14F-4D97-AF65-F5344CB8AC3E}">
        <p14:creationId xmlns:p14="http://schemas.microsoft.com/office/powerpoint/2010/main" val="4275375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75140753-98FC-1F10-E4D7-48C1B7A9AE76}"/>
              </a:ext>
            </a:extLst>
          </p:cNvPr>
          <p:cNvSpPr>
            <a:spLocks noGrp="1"/>
          </p:cNvSpPr>
          <p:nvPr>
            <p:ph type="title"/>
          </p:nvPr>
        </p:nvSpPr>
        <p:spPr>
          <a:xfrm>
            <a:off x="686834" y="1153572"/>
            <a:ext cx="3200400" cy="4461163"/>
          </a:xfrm>
        </p:spPr>
        <p:txBody>
          <a:bodyPr>
            <a:normAutofit/>
          </a:bodyPr>
          <a:lstStyle/>
          <a:p>
            <a:r>
              <a:rPr lang="sv-SE">
                <a:solidFill>
                  <a:srgbClr val="FFFFFF"/>
                </a:solidFill>
              </a:rPr>
              <a:t>Generativ AI</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Platshållare för innehåll 2">
            <a:extLst>
              <a:ext uri="{FF2B5EF4-FFF2-40B4-BE49-F238E27FC236}">
                <a16:creationId xmlns:a16="http://schemas.microsoft.com/office/drawing/2014/main" id="{85B1C003-D00A-84D3-5D75-9F9836942DEE}"/>
              </a:ext>
            </a:extLst>
          </p:cNvPr>
          <p:cNvSpPr>
            <a:spLocks noGrp="1"/>
          </p:cNvSpPr>
          <p:nvPr>
            <p:ph idx="1"/>
          </p:nvPr>
        </p:nvSpPr>
        <p:spPr>
          <a:xfrm>
            <a:off x="4447308" y="591344"/>
            <a:ext cx="6906491" cy="5585619"/>
          </a:xfrm>
        </p:spPr>
        <p:txBody>
          <a:bodyPr anchor="ctr">
            <a:normAutofit/>
          </a:bodyPr>
          <a:lstStyle/>
          <a:p>
            <a:pPr marL="0" indent="0">
              <a:buNone/>
            </a:pPr>
            <a:r>
              <a:rPr lang="sv-SE" dirty="0"/>
              <a:t>AI kapabel att generera originell data utifrån inputdata. Det kan vara bilder, text, video, kod, ljud, molekylstrukturer. </a:t>
            </a:r>
          </a:p>
          <a:p>
            <a:r>
              <a:rPr lang="sv-SE" dirty="0"/>
              <a:t>Bild: DALL-E, </a:t>
            </a:r>
            <a:r>
              <a:rPr lang="sv-SE" dirty="0" err="1"/>
              <a:t>Midjourney</a:t>
            </a:r>
            <a:r>
              <a:rPr lang="sv-SE" dirty="0"/>
              <a:t>, </a:t>
            </a:r>
            <a:r>
              <a:rPr lang="sv-SE" dirty="0" err="1"/>
              <a:t>Stable</a:t>
            </a:r>
            <a:r>
              <a:rPr lang="sv-SE" dirty="0"/>
              <a:t> Diffusion</a:t>
            </a:r>
          </a:p>
          <a:p>
            <a:r>
              <a:rPr lang="sv-SE" dirty="0"/>
              <a:t>Språkmodeller: GPT-3/GPT-3,5(-turbo)/GPT-4, Bard, Claude, </a:t>
            </a:r>
            <a:r>
              <a:rPr lang="sv-SE" dirty="0" err="1"/>
              <a:t>LLaMA</a:t>
            </a:r>
            <a:r>
              <a:rPr lang="sv-SE" dirty="0"/>
              <a:t>, GPT-SW3</a:t>
            </a:r>
          </a:p>
          <a:p>
            <a:r>
              <a:rPr lang="sv-SE" dirty="0"/>
              <a:t>Multimodala modeller</a:t>
            </a:r>
          </a:p>
          <a:p>
            <a:endParaRPr lang="sv-SE" dirty="0"/>
          </a:p>
          <a:p>
            <a:endParaRPr lang="sv-SE" dirty="0"/>
          </a:p>
        </p:txBody>
      </p:sp>
    </p:spTree>
    <p:extLst>
      <p:ext uri="{BB962C8B-B14F-4D97-AF65-F5344CB8AC3E}">
        <p14:creationId xmlns:p14="http://schemas.microsoft.com/office/powerpoint/2010/main" val="2998691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E3D4C57-8C92-95CF-9398-92B2DF0F425C}"/>
              </a:ext>
            </a:extLst>
          </p:cNvPr>
          <p:cNvSpPr>
            <a:spLocks noGrp="1"/>
          </p:cNvSpPr>
          <p:nvPr>
            <p:ph type="title"/>
          </p:nvPr>
        </p:nvSpPr>
        <p:spPr/>
        <p:txBody>
          <a:bodyPr/>
          <a:lstStyle/>
          <a:p>
            <a:r>
              <a:rPr lang="sv-SE" dirty="0"/>
              <a:t>Tokens, inte ord</a:t>
            </a:r>
          </a:p>
        </p:txBody>
      </p:sp>
      <p:pic>
        <p:nvPicPr>
          <p:cNvPr id="9" name="Bildobjekt 8">
            <a:extLst>
              <a:ext uri="{FF2B5EF4-FFF2-40B4-BE49-F238E27FC236}">
                <a16:creationId xmlns:a16="http://schemas.microsoft.com/office/drawing/2014/main" id="{B6EDB25C-24CD-5CEB-9F6E-6DCF9CFD4DFA}"/>
              </a:ext>
            </a:extLst>
          </p:cNvPr>
          <p:cNvPicPr>
            <a:picLocks noChangeAspect="1"/>
          </p:cNvPicPr>
          <p:nvPr/>
        </p:nvPicPr>
        <p:blipFill>
          <a:blip r:embed="rId3"/>
          <a:stretch>
            <a:fillRect/>
          </a:stretch>
        </p:blipFill>
        <p:spPr>
          <a:xfrm>
            <a:off x="709963" y="4427670"/>
            <a:ext cx="10020300" cy="2295525"/>
          </a:xfrm>
          <a:prstGeom prst="rect">
            <a:avLst/>
          </a:prstGeom>
        </p:spPr>
      </p:pic>
      <p:pic>
        <p:nvPicPr>
          <p:cNvPr id="4" name="Picture 3">
            <a:extLst>
              <a:ext uri="{FF2B5EF4-FFF2-40B4-BE49-F238E27FC236}">
                <a16:creationId xmlns:a16="http://schemas.microsoft.com/office/drawing/2014/main" id="{15BB776D-6FCD-41BD-8133-97D7031F991D}"/>
              </a:ext>
            </a:extLst>
          </p:cNvPr>
          <p:cNvPicPr>
            <a:picLocks noChangeAspect="1"/>
          </p:cNvPicPr>
          <p:nvPr/>
        </p:nvPicPr>
        <p:blipFill>
          <a:blip r:embed="rId4"/>
          <a:stretch>
            <a:fillRect/>
          </a:stretch>
        </p:blipFill>
        <p:spPr>
          <a:xfrm>
            <a:off x="709963" y="1728742"/>
            <a:ext cx="10020300" cy="2415224"/>
          </a:xfrm>
          <a:prstGeom prst="rect">
            <a:avLst/>
          </a:prstGeom>
        </p:spPr>
      </p:pic>
    </p:spTree>
    <p:extLst>
      <p:ext uri="{BB962C8B-B14F-4D97-AF65-F5344CB8AC3E}">
        <p14:creationId xmlns:p14="http://schemas.microsoft.com/office/powerpoint/2010/main" val="157730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lowchart: Document 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ubrik 1">
            <a:extLst>
              <a:ext uri="{FF2B5EF4-FFF2-40B4-BE49-F238E27FC236}">
                <a16:creationId xmlns:a16="http://schemas.microsoft.com/office/drawing/2014/main" id="{136B8EB7-EC43-4DD3-2A35-E18543E6AA8C}"/>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Hur fungerar en språkmodell?</a:t>
            </a:r>
          </a:p>
        </p:txBody>
      </p:sp>
      <p:pic>
        <p:nvPicPr>
          <p:cNvPr id="5" name="Platshållare för innehåll 4" descr="En bild som visar cirkel, skärmbild, diagram, linje&#10;&#10;Automatiskt genererad beskrivning">
            <a:extLst>
              <a:ext uri="{FF2B5EF4-FFF2-40B4-BE49-F238E27FC236}">
                <a16:creationId xmlns:a16="http://schemas.microsoft.com/office/drawing/2014/main" id="{4971FCF9-176B-5E3C-9DFA-525A098BFA4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66493" y="640080"/>
            <a:ext cx="4630416" cy="5578816"/>
          </a:xfrm>
          <a:prstGeom prst="rect">
            <a:avLst/>
          </a:prstGeom>
        </p:spPr>
      </p:pic>
    </p:spTree>
    <p:extLst>
      <p:ext uri="{BB962C8B-B14F-4D97-AF65-F5344CB8AC3E}">
        <p14:creationId xmlns:p14="http://schemas.microsoft.com/office/powerpoint/2010/main" val="158538412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3331</TotalTime>
  <Words>2272</Words>
  <Application>Microsoft Office PowerPoint</Application>
  <PresentationFormat>Bredbild</PresentationFormat>
  <Paragraphs>175</Paragraphs>
  <Slides>22</Slides>
  <Notes>21</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22</vt:i4>
      </vt:variant>
    </vt:vector>
  </HeadingPairs>
  <TitlesOfParts>
    <vt:vector size="26" baseType="lpstr">
      <vt:lpstr>Arial</vt:lpstr>
      <vt:lpstr>Calibri</vt:lpstr>
      <vt:lpstr>Calibri Light</vt:lpstr>
      <vt:lpstr>Office-tema</vt:lpstr>
      <vt:lpstr>AI</vt:lpstr>
      <vt:lpstr>PowerPoint-presentation</vt:lpstr>
      <vt:lpstr>Artificial Intelligence</vt:lpstr>
      <vt:lpstr>Vad är AI?</vt:lpstr>
      <vt:lpstr>Olika typer av AI – konceptuell nivå</vt:lpstr>
      <vt:lpstr>Några tekniska områden inom AI</vt:lpstr>
      <vt:lpstr>Generativ AI</vt:lpstr>
      <vt:lpstr>Tokens, inte ord</vt:lpstr>
      <vt:lpstr>Hur fungerar en språkmodell?</vt:lpstr>
      <vt:lpstr>Träningstekniker och steg</vt:lpstr>
      <vt:lpstr>Juridik och etik</vt:lpstr>
      <vt:lpstr>Reproduktion av stereotyper i AI</vt:lpstr>
      <vt:lpstr>PowerPoint-presentation</vt:lpstr>
      <vt:lpstr>PowerPoint-presentation</vt:lpstr>
      <vt:lpstr>Prompter</vt:lpstr>
      <vt:lpstr>Konversationsträning</vt:lpstr>
      <vt:lpstr>Research assistant</vt:lpstr>
      <vt:lpstr>Terminologi</vt:lpstr>
      <vt:lpstr>Grovt förenklat: OBS! Helt påhittade siffror.</vt:lpstr>
      <vt:lpstr>Grovt förenklat: OBS! Helt påhittade siffror.</vt:lpstr>
      <vt:lpstr>Prompttips</vt:lpstr>
      <vt:lpstr>AI-plan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dc:title>
  <dc:creator>Mattias Wickberg</dc:creator>
  <cp:lastModifiedBy>Mattias Wickberg</cp:lastModifiedBy>
  <cp:revision>46</cp:revision>
  <dcterms:created xsi:type="dcterms:W3CDTF">2023-09-05T06:10:57Z</dcterms:created>
  <dcterms:modified xsi:type="dcterms:W3CDTF">2024-09-19T06:47:45Z</dcterms:modified>
</cp:coreProperties>
</file>