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62" r:id="rId3"/>
    <p:sldId id="261" r:id="rId4"/>
    <p:sldId id="290" r:id="rId5"/>
    <p:sldId id="297" r:id="rId6"/>
    <p:sldId id="298" r:id="rId7"/>
    <p:sldId id="263" r:id="rId8"/>
    <p:sldId id="271" r:id="rId9"/>
    <p:sldId id="264" r:id="rId10"/>
    <p:sldId id="289" r:id="rId11"/>
    <p:sldId id="275" r:id="rId12"/>
    <p:sldId id="288" r:id="rId13"/>
    <p:sldId id="299" r:id="rId14"/>
    <p:sldId id="300" r:id="rId15"/>
    <p:sldId id="273" r:id="rId16"/>
    <p:sldId id="285" r:id="rId17"/>
    <p:sldId id="293" r:id="rId18"/>
    <p:sldId id="286" r:id="rId19"/>
    <p:sldId id="303" r:id="rId20"/>
    <p:sldId id="305" r:id="rId21"/>
    <p:sldId id="308" r:id="rId22"/>
    <p:sldId id="301" r:id="rId23"/>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00FF"/>
    <a:srgbClr val="00FFFF"/>
    <a:srgbClr val="FF99FF"/>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500" autoAdjust="0"/>
  </p:normalViewPr>
  <p:slideViewPr>
    <p:cSldViewPr snapToGrid="0">
      <p:cViewPr varScale="1">
        <p:scale>
          <a:sx n="61" d="100"/>
          <a:sy n="61" d="100"/>
        </p:scale>
        <p:origin x="860" y="64"/>
      </p:cViewPr>
      <p:guideLst/>
    </p:cSldViewPr>
  </p:slideViewPr>
  <p:notesTextViewPr>
    <p:cViewPr>
      <p:scale>
        <a:sx n="1" d="1"/>
        <a:sy n="1" d="1"/>
      </p:scale>
      <p:origin x="0" y="-456"/>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16B336-D3BF-4E9E-A31C-397211FE7642}" type="datetimeFigureOut">
              <a:rPr lang="sv-SE" smtClean="0"/>
              <a:t>2024-04-09</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D3A23D-0DA1-4B87-A31C-3A7364519DB7}" type="slidenum">
              <a:rPr lang="sv-SE" smtClean="0"/>
              <a:t>‹#›</a:t>
            </a:fld>
            <a:endParaRPr lang="sv-SE"/>
          </a:p>
        </p:txBody>
      </p:sp>
    </p:spTree>
    <p:extLst>
      <p:ext uri="{BB962C8B-B14F-4D97-AF65-F5344CB8AC3E}">
        <p14:creationId xmlns:p14="http://schemas.microsoft.com/office/powerpoint/2010/main" val="3627570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en.wikipedia.org/wiki/Gary_Marcus" TargetMode="External"/><Relationship Id="rId3" Type="http://schemas.openxmlformats.org/officeDocument/2006/relationships/hyperlink" Target="https://en.wikipedia.org/wiki/Eugene_Goostman" TargetMode="External"/><Relationship Id="rId7" Type="http://schemas.openxmlformats.org/officeDocument/2006/relationships/hyperlink" Target="https://en.wikipedia.org/wiki/Artificial_general_intelligence#cite_note-31"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n.wikipedia.org/wiki/Nils_John_Nilsson" TargetMode="External"/><Relationship Id="rId5" Type="http://schemas.openxmlformats.org/officeDocument/2006/relationships/hyperlink" Target="https://en.wikipedia.org/wiki/Artificial_general_intelligence#cite_note-30" TargetMode="External"/><Relationship Id="rId4" Type="http://schemas.openxmlformats.org/officeDocument/2006/relationships/hyperlink" Target="https://en.wikipedia.org/wiki/Ben_Goertzel" TargetMode="External"/><Relationship Id="rId9" Type="http://schemas.openxmlformats.org/officeDocument/2006/relationships/hyperlink" Target="https://en.wikipedia.org/wiki/Steve_Wozniak"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en.wikipedia.org/wiki/Gary_Marcus" TargetMode="External"/><Relationship Id="rId3" Type="http://schemas.openxmlformats.org/officeDocument/2006/relationships/hyperlink" Target="https://en.wikipedia.org/wiki/Eugene_Goostman" TargetMode="External"/><Relationship Id="rId7" Type="http://schemas.openxmlformats.org/officeDocument/2006/relationships/hyperlink" Target="https://en.wikipedia.org/wiki/Artificial_general_intelligence#cite_note-31"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en.wikipedia.org/wiki/Nils_John_Nilsson" TargetMode="External"/><Relationship Id="rId5" Type="http://schemas.openxmlformats.org/officeDocument/2006/relationships/hyperlink" Target="https://en.wikipedia.org/wiki/Artificial_general_intelligence#cite_note-30" TargetMode="External"/><Relationship Id="rId4" Type="http://schemas.openxmlformats.org/officeDocument/2006/relationships/hyperlink" Target="https://en.wikipedia.org/wiki/Ben_Goertzel" TargetMode="External"/><Relationship Id="rId9" Type="http://schemas.openxmlformats.org/officeDocument/2006/relationships/hyperlink" Target="https://en.wikipedia.org/wiki/Steve_Wozniak"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wired.com/story/best-algorithms-struggle-recognize-black-faces-equally/"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https://internetkunskap.se/artiklar/grundkurs-i-ai/vilka-risker-finns-det-med-ai/" TargetMode="External"/><Relationship Id="rId4" Type="http://schemas.openxmlformats.org/officeDocument/2006/relationships/hyperlink" Target="https://medium.com/@socialcreature/ai-and-the-american-smile-76d23a0fbfaf"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FAD3A23D-0DA1-4B87-A31C-3A7364519DB7}" type="slidenum">
              <a:rPr lang="sv-SE" smtClean="0"/>
              <a:t>1</a:t>
            </a:fld>
            <a:endParaRPr lang="sv-SE"/>
          </a:p>
        </p:txBody>
      </p:sp>
    </p:spTree>
    <p:extLst>
      <p:ext uri="{BB962C8B-B14F-4D97-AF65-F5344CB8AC3E}">
        <p14:creationId xmlns:p14="http://schemas.microsoft.com/office/powerpoint/2010/main" val="1868690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dirty="0">
                <a:latin typeface="+mn-lt"/>
              </a:rPr>
              <a:t>Stark AI </a:t>
            </a:r>
            <a:r>
              <a:rPr lang="en-US" dirty="0" err="1">
                <a:latin typeface="+mn-lt"/>
              </a:rPr>
              <a:t>har</a:t>
            </a:r>
            <a:r>
              <a:rPr lang="en-US" dirty="0">
                <a:latin typeface="+mn-lt"/>
              </a:rPr>
              <a:t> </a:t>
            </a:r>
            <a:r>
              <a:rPr lang="en-US" dirty="0" err="1">
                <a:latin typeface="+mn-lt"/>
              </a:rPr>
              <a:t>ibland</a:t>
            </a:r>
            <a:r>
              <a:rPr lang="en-US" dirty="0">
                <a:latin typeface="+mn-lt"/>
              </a:rPr>
              <a:t> </a:t>
            </a:r>
            <a:r>
              <a:rPr lang="en-US" dirty="0" err="1">
                <a:latin typeface="+mn-lt"/>
              </a:rPr>
              <a:t>definierats</a:t>
            </a:r>
            <a:r>
              <a:rPr lang="en-US" dirty="0">
                <a:latin typeface="+mn-lt"/>
              </a:rPr>
              <a:t> </a:t>
            </a:r>
            <a:r>
              <a:rPr lang="en-US" dirty="0" err="1">
                <a:latin typeface="+mn-lt"/>
              </a:rPr>
              <a:t>som</a:t>
            </a:r>
            <a:r>
              <a:rPr lang="en-US" dirty="0">
                <a:latin typeface="+mn-lt"/>
              </a:rPr>
              <a:t> AI </a:t>
            </a:r>
            <a:r>
              <a:rPr lang="en-US" dirty="0" err="1">
                <a:latin typeface="+mn-lt"/>
              </a:rPr>
              <a:t>som</a:t>
            </a:r>
            <a:r>
              <a:rPr lang="en-US" dirty="0">
                <a:latin typeface="+mn-lt"/>
              </a:rPr>
              <a:t> </a:t>
            </a:r>
            <a:r>
              <a:rPr lang="en-US" dirty="0" err="1">
                <a:latin typeface="+mn-lt"/>
              </a:rPr>
              <a:t>är</a:t>
            </a:r>
            <a:r>
              <a:rPr lang="en-US" dirty="0">
                <a:latin typeface="+mn-lt"/>
              </a:rPr>
              <a:t> </a:t>
            </a:r>
            <a:r>
              <a:rPr lang="en-US" dirty="0" err="1">
                <a:latin typeface="+mn-lt"/>
              </a:rPr>
              <a:t>bättre</a:t>
            </a:r>
            <a:r>
              <a:rPr lang="en-US" dirty="0">
                <a:latin typeface="+mn-lt"/>
              </a:rPr>
              <a:t> </a:t>
            </a:r>
            <a:r>
              <a:rPr lang="en-US" dirty="0" err="1">
                <a:latin typeface="+mn-lt"/>
              </a:rPr>
              <a:t>än</a:t>
            </a:r>
            <a:r>
              <a:rPr lang="en-US" dirty="0">
                <a:latin typeface="+mn-lt"/>
              </a:rPr>
              <a:t> </a:t>
            </a:r>
            <a:r>
              <a:rPr lang="en-US" dirty="0" err="1">
                <a:latin typeface="+mn-lt"/>
              </a:rPr>
              <a:t>människan</a:t>
            </a:r>
            <a:r>
              <a:rPr lang="en-US" dirty="0">
                <a:latin typeface="+mn-lt"/>
              </a:rPr>
              <a:t> </a:t>
            </a:r>
            <a:r>
              <a:rPr lang="en-US" dirty="0" err="1">
                <a:latin typeface="+mn-lt"/>
              </a:rPr>
              <a:t>på</a:t>
            </a:r>
            <a:r>
              <a:rPr lang="en-US" dirty="0">
                <a:latin typeface="+mn-lt"/>
              </a:rPr>
              <a:t> </a:t>
            </a:r>
            <a:r>
              <a:rPr lang="en-US" dirty="0" err="1">
                <a:latin typeface="+mn-lt"/>
              </a:rPr>
              <a:t>allt</a:t>
            </a:r>
            <a:r>
              <a:rPr lang="en-US" dirty="0">
                <a:latin typeface="+mn-lt"/>
              </a:rPr>
              <a:t>. </a:t>
            </a:r>
            <a:r>
              <a:rPr lang="en-US" dirty="0" err="1">
                <a:latin typeface="+mn-lt"/>
              </a:rPr>
              <a:t>Å</a:t>
            </a:r>
            <a:r>
              <a:rPr lang="en-US" sz="1400" dirty="0" err="1">
                <a:latin typeface="+mn-lt"/>
              </a:rPr>
              <a:t>terkommande</a:t>
            </a:r>
            <a:r>
              <a:rPr lang="en-US" dirty="0">
                <a:latin typeface="+mn-lt"/>
              </a:rPr>
              <a:t> i AI-</a:t>
            </a:r>
            <a:r>
              <a:rPr lang="en-US" dirty="0" err="1">
                <a:latin typeface="+mn-lt"/>
              </a:rPr>
              <a:t>utveckling</a:t>
            </a:r>
            <a:r>
              <a:rPr lang="en-US" dirty="0">
                <a:latin typeface="+mn-lt"/>
              </a:rPr>
              <a:t> </a:t>
            </a:r>
            <a:r>
              <a:rPr lang="en-US" dirty="0" err="1">
                <a:latin typeface="+mn-lt"/>
              </a:rPr>
              <a:t>är</a:t>
            </a:r>
            <a:r>
              <a:rPr lang="en-US" dirty="0">
                <a:latin typeface="+mn-lt"/>
              </a:rPr>
              <a:t> </a:t>
            </a:r>
            <a:r>
              <a:rPr lang="en-US" dirty="0" err="1">
                <a:latin typeface="+mn-lt"/>
              </a:rPr>
              <a:t>att</a:t>
            </a:r>
            <a:r>
              <a:rPr lang="en-US" dirty="0">
                <a:latin typeface="+mn-lt"/>
              </a:rPr>
              <a:t> man </a:t>
            </a:r>
            <a:r>
              <a:rPr lang="en-US" dirty="0" err="1">
                <a:latin typeface="+mn-lt"/>
              </a:rPr>
              <a:t>underskattat</a:t>
            </a:r>
            <a:r>
              <a:rPr lang="en-US" dirty="0">
                <a:latin typeface="+mn-lt"/>
              </a:rPr>
              <a:t> </a:t>
            </a:r>
            <a:r>
              <a:rPr lang="en-US" dirty="0" err="1">
                <a:latin typeface="+mn-lt"/>
              </a:rPr>
              <a:t>komplexiteten</a:t>
            </a:r>
            <a:r>
              <a:rPr lang="en-US" dirty="0">
                <a:latin typeface="+mn-lt"/>
              </a:rPr>
              <a:t> I </a:t>
            </a:r>
            <a:r>
              <a:rPr lang="en-US" dirty="0" err="1">
                <a:latin typeface="+mn-lt"/>
              </a:rPr>
              <a:t>mänsklig</a:t>
            </a:r>
            <a:r>
              <a:rPr lang="en-US" dirty="0">
                <a:latin typeface="+mn-lt"/>
              </a:rPr>
              <a:t> </a:t>
            </a:r>
            <a:r>
              <a:rPr lang="en-US" dirty="0" err="1">
                <a:latin typeface="+mn-lt"/>
              </a:rPr>
              <a:t>kognition</a:t>
            </a:r>
            <a:r>
              <a:rPr lang="en-US" dirty="0">
                <a:latin typeface="+mn-lt"/>
              </a:rPr>
              <a:t>. </a:t>
            </a:r>
          </a:p>
          <a:p>
            <a:endParaRPr lang="en-US" dirty="0">
              <a:latin typeface="+mn-lt"/>
            </a:endParaRPr>
          </a:p>
          <a:p>
            <a:r>
              <a:rPr lang="en-US" dirty="0"/>
              <a:t>The Turing Test A machine and a human both converse unseen with a second human, who must evaluate which of the two is the machine, which passes the test if it can fool the evaluator a significant fraction of the time. Note: Turing does not prescribe what should qualify as intelligence, only that knowing that it is a machine should disqualify it. The AI </a:t>
            </a:r>
            <a:r>
              <a:rPr lang="en-US" dirty="0">
                <a:hlinkClick r:id="rId3" tooltip="Eugene Goostman"/>
              </a:rPr>
              <a:t>Eugene </a:t>
            </a:r>
            <a:r>
              <a:rPr lang="en-US" dirty="0" err="1">
                <a:hlinkClick r:id="rId3" tooltip="Eugene Goostman"/>
              </a:rPr>
              <a:t>Goostman</a:t>
            </a:r>
            <a:r>
              <a:rPr lang="en-US" dirty="0"/>
              <a:t> achieved Turing's estimate of convincing 30% of judges that it was human in 2014. The Robot College Student Test (</a:t>
            </a:r>
            <a:r>
              <a:rPr lang="en-US" i="1" dirty="0" err="1">
                <a:hlinkClick r:id="rId4" tooltip="Ben Goertzel"/>
              </a:rPr>
              <a:t>Goertzel</a:t>
            </a:r>
            <a:r>
              <a:rPr lang="en-US" dirty="0"/>
              <a:t>) A machine enrolls in a university, taking and passing the same classes that humans would, and obtaining a degree. LLMs can now pass university degree-level exams without even attending the classes.</a:t>
            </a:r>
            <a:r>
              <a:rPr lang="en-US" baseline="30000" dirty="0">
                <a:hlinkClick r:id="rId5"/>
              </a:rPr>
              <a:t>[28]</a:t>
            </a:r>
            <a:r>
              <a:rPr lang="en-US" dirty="0"/>
              <a:t> The Employment Test (</a:t>
            </a:r>
            <a:r>
              <a:rPr lang="en-US" i="1" dirty="0">
                <a:hlinkClick r:id="rId6" tooltip="Nils John Nilsson"/>
              </a:rPr>
              <a:t>Nilsson</a:t>
            </a:r>
            <a:r>
              <a:rPr lang="en-US" dirty="0"/>
              <a:t>) A machine performs an economically important job at least as well as humans in the same job. AIs are now replacing humans in many roles as varied as fast food, and marketing.</a:t>
            </a:r>
            <a:r>
              <a:rPr lang="en-US" baseline="30000" dirty="0">
                <a:hlinkClick r:id="rId7"/>
              </a:rPr>
              <a:t>[29]</a:t>
            </a:r>
            <a:r>
              <a:rPr lang="en-US" dirty="0"/>
              <a:t> The Ikea test (</a:t>
            </a:r>
            <a:r>
              <a:rPr lang="en-US" i="1" dirty="0">
                <a:hlinkClick r:id="rId8" tooltip="Gary Marcus"/>
              </a:rPr>
              <a:t>Marcus</a:t>
            </a:r>
            <a:r>
              <a:rPr lang="en-US" dirty="0"/>
              <a:t>) Also known as the Flat Pack Furniture Test. An AI views the parts and instructions of an Ikea flat-pack product, then controls a robot to assemble the furniture correctly. The Coffee Test (</a:t>
            </a:r>
            <a:r>
              <a:rPr lang="en-US" i="1" dirty="0">
                <a:hlinkClick r:id="rId9" tooltip="Steve Wozniak"/>
              </a:rPr>
              <a:t>Wozniak</a:t>
            </a:r>
            <a:r>
              <a:rPr lang="en-US" dirty="0"/>
              <a:t>) A machine is required to enter an average American home and figure out how to make coffee: find the coffee machine, find the coffee, add water, find a mug, and brew the coffee by pushing the proper buttons. This has not yet been completed.</a:t>
            </a:r>
            <a:endParaRPr lang="sv-SE" dirty="0"/>
          </a:p>
        </p:txBody>
      </p:sp>
      <p:sp>
        <p:nvSpPr>
          <p:cNvPr id="4" name="Platshållare för bildnummer 3"/>
          <p:cNvSpPr>
            <a:spLocks noGrp="1"/>
          </p:cNvSpPr>
          <p:nvPr>
            <p:ph type="sldNum" sz="quarter" idx="5"/>
          </p:nvPr>
        </p:nvSpPr>
        <p:spPr/>
        <p:txBody>
          <a:bodyPr/>
          <a:lstStyle/>
          <a:p>
            <a:fld id="{FAD3A23D-0DA1-4B87-A31C-3A7364519DB7}" type="slidenum">
              <a:rPr lang="sv-SE" smtClean="0"/>
              <a:t>2</a:t>
            </a:fld>
            <a:endParaRPr lang="sv-SE"/>
          </a:p>
        </p:txBody>
      </p:sp>
    </p:spTree>
    <p:extLst>
      <p:ext uri="{BB962C8B-B14F-4D97-AF65-F5344CB8AC3E}">
        <p14:creationId xmlns:p14="http://schemas.microsoft.com/office/powerpoint/2010/main" val="306564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err="1"/>
              <a:t>Turingtestet</a:t>
            </a:r>
            <a:r>
              <a:rPr lang="sv-SE" dirty="0"/>
              <a:t> 1950</a:t>
            </a:r>
          </a:p>
          <a:p>
            <a:r>
              <a:rPr lang="sv-SE" dirty="0"/>
              <a:t>AI som vetenskaplig disciplin 1956</a:t>
            </a:r>
          </a:p>
          <a:p>
            <a:r>
              <a:rPr lang="sv-SE" dirty="0"/>
              <a:t>AI optimism och AI-vinter</a:t>
            </a:r>
          </a:p>
          <a:p>
            <a:pPr lvl="1"/>
            <a:r>
              <a:rPr lang="sv-SE" dirty="0"/>
              <a:t>Vinter 1: 1974 – 1980</a:t>
            </a:r>
          </a:p>
          <a:p>
            <a:pPr lvl="1"/>
            <a:r>
              <a:rPr lang="sv-SE" dirty="0"/>
              <a:t>Vinter 2: 1987 – 1993</a:t>
            </a:r>
          </a:p>
          <a:p>
            <a:r>
              <a:rPr lang="sv-SE" dirty="0"/>
              <a:t>Transformers: 2017</a:t>
            </a:r>
          </a:p>
        </p:txBody>
      </p:sp>
      <p:sp>
        <p:nvSpPr>
          <p:cNvPr id="4" name="Platshållare för bildnummer 3"/>
          <p:cNvSpPr>
            <a:spLocks noGrp="1"/>
          </p:cNvSpPr>
          <p:nvPr>
            <p:ph type="sldNum" sz="quarter" idx="5"/>
          </p:nvPr>
        </p:nvSpPr>
        <p:spPr/>
        <p:txBody>
          <a:bodyPr/>
          <a:lstStyle/>
          <a:p>
            <a:fld id="{FAD3A23D-0DA1-4B87-A31C-3A7364519DB7}" type="slidenum">
              <a:rPr lang="sv-SE" smtClean="0"/>
              <a:t>3</a:t>
            </a:fld>
            <a:endParaRPr lang="sv-SE"/>
          </a:p>
        </p:txBody>
      </p:sp>
    </p:spTree>
    <p:extLst>
      <p:ext uri="{BB962C8B-B14F-4D97-AF65-F5344CB8AC3E}">
        <p14:creationId xmlns:p14="http://schemas.microsoft.com/office/powerpoint/2010/main" val="1511412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dirty="0">
                <a:latin typeface="+mn-lt"/>
              </a:rPr>
              <a:t>Stark AI </a:t>
            </a:r>
            <a:r>
              <a:rPr lang="en-US" dirty="0" err="1">
                <a:latin typeface="+mn-lt"/>
              </a:rPr>
              <a:t>har</a:t>
            </a:r>
            <a:r>
              <a:rPr lang="en-US" dirty="0">
                <a:latin typeface="+mn-lt"/>
              </a:rPr>
              <a:t> </a:t>
            </a:r>
            <a:r>
              <a:rPr lang="en-US" dirty="0" err="1">
                <a:latin typeface="+mn-lt"/>
              </a:rPr>
              <a:t>ibland</a:t>
            </a:r>
            <a:r>
              <a:rPr lang="en-US" dirty="0">
                <a:latin typeface="+mn-lt"/>
              </a:rPr>
              <a:t> </a:t>
            </a:r>
            <a:r>
              <a:rPr lang="en-US" dirty="0" err="1">
                <a:latin typeface="+mn-lt"/>
              </a:rPr>
              <a:t>definierats</a:t>
            </a:r>
            <a:r>
              <a:rPr lang="en-US" dirty="0">
                <a:latin typeface="+mn-lt"/>
              </a:rPr>
              <a:t> </a:t>
            </a:r>
            <a:r>
              <a:rPr lang="en-US" dirty="0" err="1">
                <a:latin typeface="+mn-lt"/>
              </a:rPr>
              <a:t>som</a:t>
            </a:r>
            <a:r>
              <a:rPr lang="en-US" dirty="0">
                <a:latin typeface="+mn-lt"/>
              </a:rPr>
              <a:t> AI </a:t>
            </a:r>
            <a:r>
              <a:rPr lang="en-US" dirty="0" err="1">
                <a:latin typeface="+mn-lt"/>
              </a:rPr>
              <a:t>som</a:t>
            </a:r>
            <a:r>
              <a:rPr lang="en-US" dirty="0">
                <a:latin typeface="+mn-lt"/>
              </a:rPr>
              <a:t> </a:t>
            </a:r>
            <a:r>
              <a:rPr lang="en-US" dirty="0" err="1">
                <a:latin typeface="+mn-lt"/>
              </a:rPr>
              <a:t>är</a:t>
            </a:r>
            <a:r>
              <a:rPr lang="en-US" dirty="0">
                <a:latin typeface="+mn-lt"/>
              </a:rPr>
              <a:t> </a:t>
            </a:r>
            <a:r>
              <a:rPr lang="en-US" dirty="0" err="1">
                <a:latin typeface="+mn-lt"/>
              </a:rPr>
              <a:t>bättre</a:t>
            </a:r>
            <a:r>
              <a:rPr lang="en-US" dirty="0">
                <a:latin typeface="+mn-lt"/>
              </a:rPr>
              <a:t> </a:t>
            </a:r>
            <a:r>
              <a:rPr lang="en-US" dirty="0" err="1">
                <a:latin typeface="+mn-lt"/>
              </a:rPr>
              <a:t>än</a:t>
            </a:r>
            <a:r>
              <a:rPr lang="en-US" dirty="0">
                <a:latin typeface="+mn-lt"/>
              </a:rPr>
              <a:t> </a:t>
            </a:r>
            <a:r>
              <a:rPr lang="en-US" dirty="0" err="1">
                <a:latin typeface="+mn-lt"/>
              </a:rPr>
              <a:t>människan</a:t>
            </a:r>
            <a:r>
              <a:rPr lang="en-US" dirty="0">
                <a:latin typeface="+mn-lt"/>
              </a:rPr>
              <a:t> </a:t>
            </a:r>
            <a:r>
              <a:rPr lang="en-US" dirty="0" err="1">
                <a:latin typeface="+mn-lt"/>
              </a:rPr>
              <a:t>på</a:t>
            </a:r>
            <a:r>
              <a:rPr lang="en-US" dirty="0">
                <a:latin typeface="+mn-lt"/>
              </a:rPr>
              <a:t> </a:t>
            </a:r>
            <a:r>
              <a:rPr lang="en-US" dirty="0" err="1">
                <a:latin typeface="+mn-lt"/>
              </a:rPr>
              <a:t>allt</a:t>
            </a:r>
            <a:r>
              <a:rPr lang="en-US" dirty="0">
                <a:latin typeface="+mn-lt"/>
              </a:rPr>
              <a:t>. </a:t>
            </a:r>
            <a:r>
              <a:rPr lang="en-US" dirty="0" err="1">
                <a:latin typeface="+mn-lt"/>
              </a:rPr>
              <a:t>Genomgående</a:t>
            </a:r>
            <a:r>
              <a:rPr lang="en-US" dirty="0">
                <a:latin typeface="+mn-lt"/>
              </a:rPr>
              <a:t> I AI-</a:t>
            </a:r>
            <a:r>
              <a:rPr lang="en-US" dirty="0" err="1">
                <a:latin typeface="+mn-lt"/>
              </a:rPr>
              <a:t>utveckling</a:t>
            </a:r>
            <a:r>
              <a:rPr lang="en-US" dirty="0">
                <a:latin typeface="+mn-lt"/>
              </a:rPr>
              <a:t> </a:t>
            </a:r>
            <a:r>
              <a:rPr lang="en-US" dirty="0" err="1">
                <a:latin typeface="+mn-lt"/>
              </a:rPr>
              <a:t>är</a:t>
            </a:r>
            <a:r>
              <a:rPr lang="en-US" dirty="0">
                <a:latin typeface="+mn-lt"/>
              </a:rPr>
              <a:t> </a:t>
            </a:r>
            <a:r>
              <a:rPr lang="en-US" dirty="0" err="1">
                <a:latin typeface="+mn-lt"/>
              </a:rPr>
              <a:t>att</a:t>
            </a:r>
            <a:r>
              <a:rPr lang="en-US" dirty="0">
                <a:latin typeface="+mn-lt"/>
              </a:rPr>
              <a:t> man </a:t>
            </a:r>
            <a:r>
              <a:rPr lang="en-US" dirty="0" err="1">
                <a:latin typeface="+mn-lt"/>
              </a:rPr>
              <a:t>underskattat</a:t>
            </a:r>
            <a:r>
              <a:rPr lang="en-US" dirty="0">
                <a:latin typeface="+mn-lt"/>
              </a:rPr>
              <a:t> </a:t>
            </a:r>
            <a:r>
              <a:rPr lang="en-US" dirty="0" err="1">
                <a:latin typeface="+mn-lt"/>
              </a:rPr>
              <a:t>komplexiteten</a:t>
            </a:r>
            <a:r>
              <a:rPr lang="en-US" dirty="0">
                <a:latin typeface="+mn-lt"/>
              </a:rPr>
              <a:t> I </a:t>
            </a:r>
            <a:r>
              <a:rPr lang="en-US" dirty="0" err="1">
                <a:latin typeface="+mn-lt"/>
              </a:rPr>
              <a:t>mänsklig</a:t>
            </a:r>
            <a:r>
              <a:rPr lang="en-US" dirty="0">
                <a:latin typeface="+mn-lt"/>
              </a:rPr>
              <a:t> </a:t>
            </a:r>
            <a:r>
              <a:rPr lang="en-US" dirty="0" err="1">
                <a:latin typeface="+mn-lt"/>
              </a:rPr>
              <a:t>kognition</a:t>
            </a:r>
            <a:r>
              <a:rPr lang="en-US" dirty="0">
                <a:latin typeface="+mn-lt"/>
              </a:rPr>
              <a:t>. </a:t>
            </a:r>
          </a:p>
          <a:p>
            <a:endParaRPr lang="en-US" dirty="0">
              <a:latin typeface="+mn-lt"/>
            </a:endParaRPr>
          </a:p>
          <a:p>
            <a:r>
              <a:rPr lang="en-US" dirty="0"/>
              <a:t>The Turing Test A machine and a human both converse unseen with a second human, who must evaluate which of the two is the machine, which passes the test if it can fool the evaluator a significant fraction of the time. Note: Turing does not prescribe what should qualify as intelligence, only that knowing that it is a machine should disqualify it. The AI </a:t>
            </a:r>
            <a:r>
              <a:rPr lang="en-US" dirty="0">
                <a:hlinkClick r:id="rId3" tooltip="Eugene Goostman"/>
              </a:rPr>
              <a:t>Eugene </a:t>
            </a:r>
            <a:r>
              <a:rPr lang="en-US" dirty="0" err="1">
                <a:hlinkClick r:id="rId3" tooltip="Eugene Goostman"/>
              </a:rPr>
              <a:t>Goostman</a:t>
            </a:r>
            <a:r>
              <a:rPr lang="en-US" dirty="0"/>
              <a:t> achieved Turing's estimate of convincing 30% of judges that it was human in 2014. The Robot College Student Test (</a:t>
            </a:r>
            <a:r>
              <a:rPr lang="en-US" i="1" dirty="0" err="1">
                <a:hlinkClick r:id="rId4" tooltip="Ben Goertzel"/>
              </a:rPr>
              <a:t>Goertzel</a:t>
            </a:r>
            <a:r>
              <a:rPr lang="en-US" dirty="0"/>
              <a:t>) A machine enrolls in a university, taking and passing the same classes that humans would, and obtaining a degree. LLMs can now pass university degree-level exams without even attending the classes.</a:t>
            </a:r>
            <a:r>
              <a:rPr lang="en-US" baseline="30000" dirty="0">
                <a:hlinkClick r:id="rId5"/>
              </a:rPr>
              <a:t>[28]</a:t>
            </a:r>
            <a:r>
              <a:rPr lang="en-US" dirty="0"/>
              <a:t> The Employment Test (</a:t>
            </a:r>
            <a:r>
              <a:rPr lang="en-US" i="1" dirty="0">
                <a:hlinkClick r:id="rId6" tooltip="Nils John Nilsson"/>
              </a:rPr>
              <a:t>Nilsson</a:t>
            </a:r>
            <a:r>
              <a:rPr lang="en-US" dirty="0"/>
              <a:t>) A machine performs an economically important job at least as well as humans in the same job. AIs are now replacing humans in many roles as varied as fast food, and marketing.</a:t>
            </a:r>
            <a:r>
              <a:rPr lang="en-US" baseline="30000" dirty="0">
                <a:hlinkClick r:id="rId7"/>
              </a:rPr>
              <a:t>[29]</a:t>
            </a:r>
            <a:r>
              <a:rPr lang="en-US" dirty="0"/>
              <a:t> The Ikea test (</a:t>
            </a:r>
            <a:r>
              <a:rPr lang="en-US" i="1" dirty="0">
                <a:hlinkClick r:id="rId8" tooltip="Gary Marcus"/>
              </a:rPr>
              <a:t>Marcus</a:t>
            </a:r>
            <a:r>
              <a:rPr lang="en-US" dirty="0"/>
              <a:t>) Also known as the Flat Pack Furniture Test. An AI views the parts and instructions of an Ikea flat-pack product, then controls a robot to assemble the furniture correctly. The Coffee Test (</a:t>
            </a:r>
            <a:r>
              <a:rPr lang="en-US" i="1" dirty="0">
                <a:hlinkClick r:id="rId9" tooltip="Steve Wozniak"/>
              </a:rPr>
              <a:t>Wozniak</a:t>
            </a:r>
            <a:r>
              <a:rPr lang="en-US" dirty="0"/>
              <a:t>) A machine is required to enter an average American home and figure out how to make coffee: find the coffee machine, find the coffee, add water, find a mug, and brew the coffee by pushing the proper buttons. This has not yet been completed.</a:t>
            </a:r>
            <a:endParaRPr lang="sv-SE" dirty="0"/>
          </a:p>
        </p:txBody>
      </p:sp>
      <p:sp>
        <p:nvSpPr>
          <p:cNvPr id="4" name="Platshållare för bildnummer 3"/>
          <p:cNvSpPr>
            <a:spLocks noGrp="1"/>
          </p:cNvSpPr>
          <p:nvPr>
            <p:ph type="sldNum" sz="quarter" idx="5"/>
          </p:nvPr>
        </p:nvSpPr>
        <p:spPr/>
        <p:txBody>
          <a:bodyPr/>
          <a:lstStyle/>
          <a:p>
            <a:fld id="{FAD3A23D-0DA1-4B87-A31C-3A7364519DB7}" type="slidenum">
              <a:rPr lang="sv-SE" smtClean="0"/>
              <a:t>4</a:t>
            </a:fld>
            <a:endParaRPr lang="sv-SE"/>
          </a:p>
        </p:txBody>
      </p:sp>
    </p:spTree>
    <p:extLst>
      <p:ext uri="{BB962C8B-B14F-4D97-AF65-F5344CB8AC3E}">
        <p14:creationId xmlns:p14="http://schemas.microsoft.com/office/powerpoint/2010/main" val="306564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FAD3A23D-0DA1-4B87-A31C-3A7364519DB7}" type="slidenum">
              <a:rPr lang="sv-SE" smtClean="0"/>
              <a:t>8</a:t>
            </a:fld>
            <a:endParaRPr lang="sv-SE"/>
          </a:p>
        </p:txBody>
      </p:sp>
    </p:spTree>
    <p:extLst>
      <p:ext uri="{BB962C8B-B14F-4D97-AF65-F5344CB8AC3E}">
        <p14:creationId xmlns:p14="http://schemas.microsoft.com/office/powerpoint/2010/main" val="3823831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2407ce3082d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2407ce3082d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v" u="sng" dirty="0">
                <a:solidFill>
                  <a:schemeClr val="hlink"/>
                </a:solidFill>
                <a:hlinkClick r:id="rId3"/>
              </a:rPr>
              <a:t>https://www.wired.com/story/best-algorithms-struggle-recognize-black-faces-equally/</a:t>
            </a:r>
            <a:endParaRPr dirty="0"/>
          </a:p>
          <a:p>
            <a:pPr marL="0" lvl="0" indent="0" algn="l" rtl="0">
              <a:spcBef>
                <a:spcPts val="0"/>
              </a:spcBef>
              <a:spcAft>
                <a:spcPts val="0"/>
              </a:spcAft>
              <a:buNone/>
            </a:pPr>
            <a:r>
              <a:rPr lang="sv" u="sng" dirty="0">
                <a:solidFill>
                  <a:schemeClr val="hlink"/>
                </a:solidFill>
                <a:hlinkClick r:id="rId4"/>
              </a:rPr>
              <a:t>https://medium.com/@socialcreature/ai-and-the-american-smile-76d23a0fbfaf</a:t>
            </a:r>
            <a:endParaRPr dirty="0"/>
          </a:p>
          <a:p>
            <a:pPr marL="0" lvl="0" indent="0" algn="l" rtl="0">
              <a:spcBef>
                <a:spcPts val="0"/>
              </a:spcBef>
              <a:spcAft>
                <a:spcPts val="0"/>
              </a:spcAft>
              <a:buNone/>
            </a:pPr>
            <a:r>
              <a:rPr lang="sv" u="sng" dirty="0">
                <a:solidFill>
                  <a:schemeClr val="hlink"/>
                </a:solidFill>
                <a:hlinkClick r:id="rId5"/>
              </a:rPr>
              <a:t>https://internetkunskap.se/artiklar/grundkurs-i-ai/vilka-risker-finns-det-med-ai/</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D3A23D-0DA1-4B87-A31C-3A7364519DB7}" type="slidenum">
              <a:rPr lang="sv-SE" smtClean="0"/>
              <a:t>18</a:t>
            </a:fld>
            <a:endParaRPr lang="sv-SE"/>
          </a:p>
        </p:txBody>
      </p:sp>
    </p:spTree>
    <p:extLst>
      <p:ext uri="{BB962C8B-B14F-4D97-AF65-F5344CB8AC3E}">
        <p14:creationId xmlns:p14="http://schemas.microsoft.com/office/powerpoint/2010/main" val="31919888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1A728F3-82F5-396F-F311-1456DEE1EEED}"/>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3D4D3CC2-9E7B-FD89-FC40-4A201F1928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760B1343-E6F0-DF8B-4597-1F65DD3E16AE}"/>
              </a:ext>
            </a:extLst>
          </p:cNvPr>
          <p:cNvSpPr>
            <a:spLocks noGrp="1"/>
          </p:cNvSpPr>
          <p:nvPr>
            <p:ph type="dt" sz="half" idx="10"/>
          </p:nvPr>
        </p:nvSpPr>
        <p:spPr/>
        <p:txBody>
          <a:bodyPr/>
          <a:lstStyle/>
          <a:p>
            <a:fld id="{024C51F1-BC82-4E11-A733-B3028D5EF3D2}" type="datetimeFigureOut">
              <a:rPr lang="sv-SE" smtClean="0"/>
              <a:t>2024-04-09</a:t>
            </a:fld>
            <a:endParaRPr lang="sv-SE"/>
          </a:p>
        </p:txBody>
      </p:sp>
      <p:sp>
        <p:nvSpPr>
          <p:cNvPr id="5" name="Platshållare för sidfot 4">
            <a:extLst>
              <a:ext uri="{FF2B5EF4-FFF2-40B4-BE49-F238E27FC236}">
                <a16:creationId xmlns:a16="http://schemas.microsoft.com/office/drawing/2014/main" id="{2C2DB2B1-6F57-DB13-6AF2-11224E32F7CF}"/>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19E103E3-D1B6-5F42-867F-AD0C979C5C89}"/>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20903996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1A49AD4-46ED-B396-990D-D8880808B773}"/>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641C29D8-0243-AAB3-E7AD-F446769918B1}"/>
              </a:ext>
            </a:extLst>
          </p:cNvPr>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56BA37B1-FB6F-04EA-550E-5A5E2CBBE689}"/>
              </a:ext>
            </a:extLst>
          </p:cNvPr>
          <p:cNvSpPr>
            <a:spLocks noGrp="1"/>
          </p:cNvSpPr>
          <p:nvPr>
            <p:ph type="dt" sz="half" idx="10"/>
          </p:nvPr>
        </p:nvSpPr>
        <p:spPr/>
        <p:txBody>
          <a:bodyPr/>
          <a:lstStyle/>
          <a:p>
            <a:fld id="{024C51F1-BC82-4E11-A733-B3028D5EF3D2}" type="datetimeFigureOut">
              <a:rPr lang="sv-SE" smtClean="0"/>
              <a:t>2024-04-09</a:t>
            </a:fld>
            <a:endParaRPr lang="sv-SE"/>
          </a:p>
        </p:txBody>
      </p:sp>
      <p:sp>
        <p:nvSpPr>
          <p:cNvPr id="5" name="Platshållare för sidfot 4">
            <a:extLst>
              <a:ext uri="{FF2B5EF4-FFF2-40B4-BE49-F238E27FC236}">
                <a16:creationId xmlns:a16="http://schemas.microsoft.com/office/drawing/2014/main" id="{B50E7F1B-8AAC-10F1-01B3-6CA9536B1C57}"/>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62AA97DF-165D-37AA-C64D-14AD46CCB961}"/>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1307237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id="{A015B8A8-B600-A1DA-0BB1-1011D3A822FB}"/>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399280F7-550A-FA98-A8C2-2A3D7FF91870}"/>
              </a:ext>
            </a:extLst>
          </p:cNvPr>
          <p:cNvSpPr>
            <a:spLocks noGrp="1"/>
          </p:cNvSpPr>
          <p:nvPr>
            <p:ph type="body" orient="vert" idx="1"/>
          </p:nvPr>
        </p:nvSpPr>
        <p:spPr>
          <a:xfrm>
            <a:off x="838200" y="365125"/>
            <a:ext cx="7734300" cy="5811838"/>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8C17BED7-AD4D-C23C-DED1-612769CA8CD3}"/>
              </a:ext>
            </a:extLst>
          </p:cNvPr>
          <p:cNvSpPr>
            <a:spLocks noGrp="1"/>
          </p:cNvSpPr>
          <p:nvPr>
            <p:ph type="dt" sz="half" idx="10"/>
          </p:nvPr>
        </p:nvSpPr>
        <p:spPr/>
        <p:txBody>
          <a:bodyPr/>
          <a:lstStyle/>
          <a:p>
            <a:fld id="{024C51F1-BC82-4E11-A733-B3028D5EF3D2}" type="datetimeFigureOut">
              <a:rPr lang="sv-SE" smtClean="0"/>
              <a:t>2024-04-09</a:t>
            </a:fld>
            <a:endParaRPr lang="sv-SE"/>
          </a:p>
        </p:txBody>
      </p:sp>
      <p:sp>
        <p:nvSpPr>
          <p:cNvPr id="5" name="Platshållare för sidfot 4">
            <a:extLst>
              <a:ext uri="{FF2B5EF4-FFF2-40B4-BE49-F238E27FC236}">
                <a16:creationId xmlns:a16="http://schemas.microsoft.com/office/drawing/2014/main" id="{063BF9A6-14C6-C349-DD7C-C3FB1945D4ED}"/>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2CD394C5-9860-129A-9E68-FC019F5A2AA6}"/>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18153408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sv" smtClean="0"/>
              <a:pPr/>
              <a:t>‹#›</a:t>
            </a:fld>
            <a:endParaRPr lang="sv"/>
          </a:p>
        </p:txBody>
      </p:sp>
    </p:spTree>
    <p:extLst>
      <p:ext uri="{BB962C8B-B14F-4D97-AF65-F5344CB8AC3E}">
        <p14:creationId xmlns:p14="http://schemas.microsoft.com/office/powerpoint/2010/main" val="1589569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28F7722-B1F1-3151-B367-1914898B6DDD}"/>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BCDD5C06-3276-B6F2-A64A-5E14E6D6D895}"/>
              </a:ext>
            </a:extLst>
          </p:cNvPr>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B868F6B8-0A36-6C89-B572-D00B4BCAA5FA}"/>
              </a:ext>
            </a:extLst>
          </p:cNvPr>
          <p:cNvSpPr>
            <a:spLocks noGrp="1"/>
          </p:cNvSpPr>
          <p:nvPr>
            <p:ph type="dt" sz="half" idx="10"/>
          </p:nvPr>
        </p:nvSpPr>
        <p:spPr/>
        <p:txBody>
          <a:bodyPr/>
          <a:lstStyle/>
          <a:p>
            <a:fld id="{024C51F1-BC82-4E11-A733-B3028D5EF3D2}" type="datetimeFigureOut">
              <a:rPr lang="sv-SE" smtClean="0"/>
              <a:t>2024-04-09</a:t>
            </a:fld>
            <a:endParaRPr lang="sv-SE"/>
          </a:p>
        </p:txBody>
      </p:sp>
      <p:sp>
        <p:nvSpPr>
          <p:cNvPr id="5" name="Platshållare för sidfot 4">
            <a:extLst>
              <a:ext uri="{FF2B5EF4-FFF2-40B4-BE49-F238E27FC236}">
                <a16:creationId xmlns:a16="http://schemas.microsoft.com/office/drawing/2014/main" id="{04EB8FFA-C1B4-C938-558B-B1657DD91E5F}"/>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40782B56-5C35-D7D2-A64F-11BD8F3E2710}"/>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3780888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D0613B5-70EA-5B8A-3C89-ECAEBBB06B91}"/>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id="{2D9CE10F-BDC3-F157-B1BE-54A3670F1F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Klicka här för att ändra format på bakgrundstexten</a:t>
            </a:r>
          </a:p>
        </p:txBody>
      </p:sp>
      <p:sp>
        <p:nvSpPr>
          <p:cNvPr id="4" name="Platshållare för datum 3">
            <a:extLst>
              <a:ext uri="{FF2B5EF4-FFF2-40B4-BE49-F238E27FC236}">
                <a16:creationId xmlns:a16="http://schemas.microsoft.com/office/drawing/2014/main" id="{6D9D6051-416D-8376-D3B9-C1F949D53C3E}"/>
              </a:ext>
            </a:extLst>
          </p:cNvPr>
          <p:cNvSpPr>
            <a:spLocks noGrp="1"/>
          </p:cNvSpPr>
          <p:nvPr>
            <p:ph type="dt" sz="half" idx="10"/>
          </p:nvPr>
        </p:nvSpPr>
        <p:spPr/>
        <p:txBody>
          <a:bodyPr/>
          <a:lstStyle/>
          <a:p>
            <a:fld id="{024C51F1-BC82-4E11-A733-B3028D5EF3D2}" type="datetimeFigureOut">
              <a:rPr lang="sv-SE" smtClean="0"/>
              <a:t>2024-04-09</a:t>
            </a:fld>
            <a:endParaRPr lang="sv-SE"/>
          </a:p>
        </p:txBody>
      </p:sp>
      <p:sp>
        <p:nvSpPr>
          <p:cNvPr id="5" name="Platshållare för sidfot 4">
            <a:extLst>
              <a:ext uri="{FF2B5EF4-FFF2-40B4-BE49-F238E27FC236}">
                <a16:creationId xmlns:a16="http://schemas.microsoft.com/office/drawing/2014/main" id="{4BBF3DE5-95FA-EEBA-CB8C-7ACE86C79E98}"/>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01B988AD-5125-92E8-BDE1-0A20368EF962}"/>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1125397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D0C6EA6-E8C3-04B6-AB0B-FC9BDDD20D91}"/>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DC5119DD-271C-7F40-F01B-D63C7B81A8CD}"/>
              </a:ext>
            </a:extLst>
          </p:cNvPr>
          <p:cNvSpPr>
            <a:spLocks noGrp="1"/>
          </p:cNvSpPr>
          <p:nvPr>
            <p:ph sz="half" idx="1"/>
          </p:nvPr>
        </p:nvSpPr>
        <p:spPr>
          <a:xfrm>
            <a:off x="838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id="{50582B8F-ABDB-253C-DAEE-C08860AF91B3}"/>
              </a:ext>
            </a:extLst>
          </p:cNvPr>
          <p:cNvSpPr>
            <a:spLocks noGrp="1"/>
          </p:cNvSpPr>
          <p:nvPr>
            <p:ph sz="half" idx="2"/>
          </p:nvPr>
        </p:nvSpPr>
        <p:spPr>
          <a:xfrm>
            <a:off x="6172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id="{154F1F2B-6564-A8AF-66D6-218C4B67C6DE}"/>
              </a:ext>
            </a:extLst>
          </p:cNvPr>
          <p:cNvSpPr>
            <a:spLocks noGrp="1"/>
          </p:cNvSpPr>
          <p:nvPr>
            <p:ph type="dt" sz="half" idx="10"/>
          </p:nvPr>
        </p:nvSpPr>
        <p:spPr/>
        <p:txBody>
          <a:bodyPr/>
          <a:lstStyle/>
          <a:p>
            <a:fld id="{024C51F1-BC82-4E11-A733-B3028D5EF3D2}" type="datetimeFigureOut">
              <a:rPr lang="sv-SE" smtClean="0"/>
              <a:t>2024-04-09</a:t>
            </a:fld>
            <a:endParaRPr lang="sv-SE"/>
          </a:p>
        </p:txBody>
      </p:sp>
      <p:sp>
        <p:nvSpPr>
          <p:cNvPr id="6" name="Platshållare för sidfot 5">
            <a:extLst>
              <a:ext uri="{FF2B5EF4-FFF2-40B4-BE49-F238E27FC236}">
                <a16:creationId xmlns:a16="http://schemas.microsoft.com/office/drawing/2014/main" id="{67540917-D0B2-ED09-3536-1606E9A74D6F}"/>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9A4D5324-4D83-AE68-B3C1-CA064FE7B796}"/>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20428238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86B1D7F-F828-7846-87EA-1196FACC9B17}"/>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6190EE25-EAA1-3D1B-975B-58AF412790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a:extLst>
              <a:ext uri="{FF2B5EF4-FFF2-40B4-BE49-F238E27FC236}">
                <a16:creationId xmlns:a16="http://schemas.microsoft.com/office/drawing/2014/main" id="{33DC189E-A17E-D724-A537-101C48A4FE4B}"/>
              </a:ext>
            </a:extLst>
          </p:cNvPr>
          <p:cNvSpPr>
            <a:spLocks noGrp="1"/>
          </p:cNvSpPr>
          <p:nvPr>
            <p:ph sz="half" idx="2"/>
          </p:nvPr>
        </p:nvSpPr>
        <p:spPr>
          <a:xfrm>
            <a:off x="839788" y="2505075"/>
            <a:ext cx="5157787"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id="{9A144B27-4013-A820-4919-6A77DF0156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a:extLst>
              <a:ext uri="{FF2B5EF4-FFF2-40B4-BE49-F238E27FC236}">
                <a16:creationId xmlns:a16="http://schemas.microsoft.com/office/drawing/2014/main" id="{59CF88DD-324D-B403-F64C-BD5813674FB4}"/>
              </a:ext>
            </a:extLst>
          </p:cNvPr>
          <p:cNvSpPr>
            <a:spLocks noGrp="1"/>
          </p:cNvSpPr>
          <p:nvPr>
            <p:ph sz="quarter" idx="4"/>
          </p:nvPr>
        </p:nvSpPr>
        <p:spPr>
          <a:xfrm>
            <a:off x="6172200" y="2505075"/>
            <a:ext cx="5183188"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id="{503E2E9A-4E09-4E48-157B-A36D4F2F3C0A}"/>
              </a:ext>
            </a:extLst>
          </p:cNvPr>
          <p:cNvSpPr>
            <a:spLocks noGrp="1"/>
          </p:cNvSpPr>
          <p:nvPr>
            <p:ph type="dt" sz="half" idx="10"/>
          </p:nvPr>
        </p:nvSpPr>
        <p:spPr/>
        <p:txBody>
          <a:bodyPr/>
          <a:lstStyle/>
          <a:p>
            <a:fld id="{024C51F1-BC82-4E11-A733-B3028D5EF3D2}" type="datetimeFigureOut">
              <a:rPr lang="sv-SE" smtClean="0"/>
              <a:t>2024-04-09</a:t>
            </a:fld>
            <a:endParaRPr lang="sv-SE"/>
          </a:p>
        </p:txBody>
      </p:sp>
      <p:sp>
        <p:nvSpPr>
          <p:cNvPr id="8" name="Platshållare för sidfot 7">
            <a:extLst>
              <a:ext uri="{FF2B5EF4-FFF2-40B4-BE49-F238E27FC236}">
                <a16:creationId xmlns:a16="http://schemas.microsoft.com/office/drawing/2014/main" id="{CA750971-F6EE-E667-1362-BCF386B40A4C}"/>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54E0FF35-409D-BC9B-0472-2C07ABE524D6}"/>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2684563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5C0DAF0-394C-2A30-DCF4-31555EB542CF}"/>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id="{61D68492-0B40-869A-92DF-F4678C54D542}"/>
              </a:ext>
            </a:extLst>
          </p:cNvPr>
          <p:cNvSpPr>
            <a:spLocks noGrp="1"/>
          </p:cNvSpPr>
          <p:nvPr>
            <p:ph type="dt" sz="half" idx="10"/>
          </p:nvPr>
        </p:nvSpPr>
        <p:spPr/>
        <p:txBody>
          <a:bodyPr/>
          <a:lstStyle/>
          <a:p>
            <a:fld id="{024C51F1-BC82-4E11-A733-B3028D5EF3D2}" type="datetimeFigureOut">
              <a:rPr lang="sv-SE" smtClean="0"/>
              <a:t>2024-04-09</a:t>
            </a:fld>
            <a:endParaRPr lang="sv-SE"/>
          </a:p>
        </p:txBody>
      </p:sp>
      <p:sp>
        <p:nvSpPr>
          <p:cNvPr id="4" name="Platshållare för sidfot 3">
            <a:extLst>
              <a:ext uri="{FF2B5EF4-FFF2-40B4-BE49-F238E27FC236}">
                <a16:creationId xmlns:a16="http://schemas.microsoft.com/office/drawing/2014/main" id="{6F4C8134-398B-907D-7983-B06291710EFD}"/>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6DE6A65C-4DAE-6A5C-8E0D-EEF31480C501}"/>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2750220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E1F69063-C8D1-F45A-F9F8-E1E5F13601CE}"/>
              </a:ext>
            </a:extLst>
          </p:cNvPr>
          <p:cNvSpPr>
            <a:spLocks noGrp="1"/>
          </p:cNvSpPr>
          <p:nvPr>
            <p:ph type="dt" sz="half" idx="10"/>
          </p:nvPr>
        </p:nvSpPr>
        <p:spPr/>
        <p:txBody>
          <a:bodyPr/>
          <a:lstStyle/>
          <a:p>
            <a:fld id="{024C51F1-BC82-4E11-A733-B3028D5EF3D2}" type="datetimeFigureOut">
              <a:rPr lang="sv-SE" smtClean="0"/>
              <a:t>2024-04-09</a:t>
            </a:fld>
            <a:endParaRPr lang="sv-SE"/>
          </a:p>
        </p:txBody>
      </p:sp>
      <p:sp>
        <p:nvSpPr>
          <p:cNvPr id="3" name="Platshållare för sidfot 2">
            <a:extLst>
              <a:ext uri="{FF2B5EF4-FFF2-40B4-BE49-F238E27FC236}">
                <a16:creationId xmlns:a16="http://schemas.microsoft.com/office/drawing/2014/main" id="{D518BBF8-E391-19E0-68F2-E8E6FF15B516}"/>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116A41C4-8A2A-34C1-BF43-B7354B05C329}"/>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1664188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064DF5A-3CCB-B491-7C58-15C6B08FE7E3}"/>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6C389343-AA34-69B8-E630-A41B418B39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id="{12E1637D-271B-7470-BB06-BA557E0697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4CBC3ABD-EFAB-5ED4-70C0-F01A53022C51}"/>
              </a:ext>
            </a:extLst>
          </p:cNvPr>
          <p:cNvSpPr>
            <a:spLocks noGrp="1"/>
          </p:cNvSpPr>
          <p:nvPr>
            <p:ph type="dt" sz="half" idx="10"/>
          </p:nvPr>
        </p:nvSpPr>
        <p:spPr/>
        <p:txBody>
          <a:bodyPr/>
          <a:lstStyle/>
          <a:p>
            <a:fld id="{024C51F1-BC82-4E11-A733-B3028D5EF3D2}" type="datetimeFigureOut">
              <a:rPr lang="sv-SE" smtClean="0"/>
              <a:t>2024-04-09</a:t>
            </a:fld>
            <a:endParaRPr lang="sv-SE"/>
          </a:p>
        </p:txBody>
      </p:sp>
      <p:sp>
        <p:nvSpPr>
          <p:cNvPr id="6" name="Platshållare för sidfot 5">
            <a:extLst>
              <a:ext uri="{FF2B5EF4-FFF2-40B4-BE49-F238E27FC236}">
                <a16:creationId xmlns:a16="http://schemas.microsoft.com/office/drawing/2014/main" id="{7B5D19E0-8BC3-3348-1626-EC29FAB00E09}"/>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BB94FDB2-27D7-E141-94E0-9812CF5D98EA}"/>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32727864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CC32782-FFEC-65A5-D889-D40B33DC879C}"/>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id="{BD3E1A3E-9474-1B2A-B073-A11B2E5ED3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a:extLst>
              <a:ext uri="{FF2B5EF4-FFF2-40B4-BE49-F238E27FC236}">
                <a16:creationId xmlns:a16="http://schemas.microsoft.com/office/drawing/2014/main" id="{9C158DFE-0B59-5817-0053-8DF00CF295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8B5C70D2-0BE7-E252-E33A-44EAB9AB6F97}"/>
              </a:ext>
            </a:extLst>
          </p:cNvPr>
          <p:cNvSpPr>
            <a:spLocks noGrp="1"/>
          </p:cNvSpPr>
          <p:nvPr>
            <p:ph type="dt" sz="half" idx="10"/>
          </p:nvPr>
        </p:nvSpPr>
        <p:spPr/>
        <p:txBody>
          <a:bodyPr/>
          <a:lstStyle/>
          <a:p>
            <a:fld id="{024C51F1-BC82-4E11-A733-B3028D5EF3D2}" type="datetimeFigureOut">
              <a:rPr lang="sv-SE" smtClean="0"/>
              <a:t>2024-04-09</a:t>
            </a:fld>
            <a:endParaRPr lang="sv-SE"/>
          </a:p>
        </p:txBody>
      </p:sp>
      <p:sp>
        <p:nvSpPr>
          <p:cNvPr id="6" name="Platshållare för sidfot 5">
            <a:extLst>
              <a:ext uri="{FF2B5EF4-FFF2-40B4-BE49-F238E27FC236}">
                <a16:creationId xmlns:a16="http://schemas.microsoft.com/office/drawing/2014/main" id="{B3FC850E-3A4D-FDAD-D4B5-E70DB5050E19}"/>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D9C5B14B-0179-B05D-A2CD-D771E321C5BA}"/>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351993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BBBC9AA5-F073-818E-9C73-0D25E7A93AB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7D70BB61-BF7E-AFA4-A2F0-4F78AC7DB0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5EFCA341-59D4-68C9-5D31-6ED9F0E230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4C51F1-BC82-4E11-A733-B3028D5EF3D2}" type="datetimeFigureOut">
              <a:rPr lang="sv-SE" smtClean="0"/>
              <a:t>2024-04-09</a:t>
            </a:fld>
            <a:endParaRPr lang="sv-SE"/>
          </a:p>
        </p:txBody>
      </p:sp>
      <p:sp>
        <p:nvSpPr>
          <p:cNvPr id="5" name="Platshållare för sidfot 4">
            <a:extLst>
              <a:ext uri="{FF2B5EF4-FFF2-40B4-BE49-F238E27FC236}">
                <a16:creationId xmlns:a16="http://schemas.microsoft.com/office/drawing/2014/main" id="{9BCBC519-1337-C4E8-C629-6B99C8A698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a:extLst>
              <a:ext uri="{FF2B5EF4-FFF2-40B4-BE49-F238E27FC236}">
                <a16:creationId xmlns:a16="http://schemas.microsoft.com/office/drawing/2014/main" id="{6BE6EED7-3820-2E0F-52EB-8FA082CC4B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4C94C6-FCD4-4A1D-920C-793C4AD97253}" type="slidenum">
              <a:rPr lang="sv-SE" smtClean="0"/>
              <a:t>‹#›</a:t>
            </a:fld>
            <a:endParaRPr lang="sv-SE"/>
          </a:p>
        </p:txBody>
      </p:sp>
    </p:spTree>
    <p:extLst>
      <p:ext uri="{BB962C8B-B14F-4D97-AF65-F5344CB8AC3E}">
        <p14:creationId xmlns:p14="http://schemas.microsoft.com/office/powerpoint/2010/main" val="37576651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creativecommons.org/licenses/by/4.0/?ref=chooser-v1"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6">
            <a:extLst>
              <a:ext uri="{FF2B5EF4-FFF2-40B4-BE49-F238E27FC236}">
                <a16:creationId xmlns:a16="http://schemas.microsoft.com/office/drawing/2014/main" id="{FFD48BC7-DC40-47DE-87EE-9F4B6ECB9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Freeform: Shape 8">
            <a:extLst>
              <a:ext uri="{FF2B5EF4-FFF2-40B4-BE49-F238E27FC236}">
                <a16:creationId xmlns:a16="http://schemas.microsoft.com/office/drawing/2014/main" id="{E502BBC7-2C76-46F3-BC24-5985BC13D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39700" sx="102000" sy="102000" algn="ctr" rotWithShape="0">
              <a:schemeClr val="bg1">
                <a:lumMod val="8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Freeform: Shape 10">
            <a:extLst>
              <a:ext uri="{FF2B5EF4-FFF2-40B4-BE49-F238E27FC236}">
                <a16:creationId xmlns:a16="http://schemas.microsoft.com/office/drawing/2014/main" id="{C7F28D52-2A5F-4D23-81AE-7CB8B591C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1664" y="0"/>
            <a:ext cx="9948672"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ubrik 1">
            <a:extLst>
              <a:ext uri="{FF2B5EF4-FFF2-40B4-BE49-F238E27FC236}">
                <a16:creationId xmlns:a16="http://schemas.microsoft.com/office/drawing/2014/main" id="{7E400712-ACD2-0898-FB36-B15AEE6F0A3D}"/>
              </a:ext>
            </a:extLst>
          </p:cNvPr>
          <p:cNvSpPr>
            <a:spLocks noGrp="1"/>
          </p:cNvSpPr>
          <p:nvPr>
            <p:ph type="ctrTitle"/>
          </p:nvPr>
        </p:nvSpPr>
        <p:spPr>
          <a:xfrm>
            <a:off x="1524003" y="1999615"/>
            <a:ext cx="9144000" cy="2764028"/>
          </a:xfrm>
        </p:spPr>
        <p:txBody>
          <a:bodyPr anchor="ctr">
            <a:normAutofit/>
          </a:bodyPr>
          <a:lstStyle/>
          <a:p>
            <a:r>
              <a:rPr lang="sv-SE" sz="7200" dirty="0"/>
              <a:t>AI</a:t>
            </a:r>
          </a:p>
        </p:txBody>
      </p:sp>
      <p:sp>
        <p:nvSpPr>
          <p:cNvPr id="13" name="Rectangle 12">
            <a:extLst>
              <a:ext uri="{FF2B5EF4-FFF2-40B4-BE49-F238E27FC236}">
                <a16:creationId xmlns:a16="http://schemas.microsoft.com/office/drawing/2014/main" id="{3629484E-3792-4B3D-89AD-7C8A1ED0E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0" y="5524786"/>
            <a:ext cx="4754880" cy="274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ubrik 1">
            <a:extLst>
              <a:ext uri="{FF2B5EF4-FFF2-40B4-BE49-F238E27FC236}">
                <a16:creationId xmlns:a16="http://schemas.microsoft.com/office/drawing/2014/main" id="{9B4FC482-B4CA-4B75-9F48-AB0FD2EBFF66}"/>
              </a:ext>
            </a:extLst>
          </p:cNvPr>
          <p:cNvSpPr txBox="1">
            <a:spLocks/>
          </p:cNvSpPr>
          <p:nvPr/>
        </p:nvSpPr>
        <p:spPr>
          <a:xfrm>
            <a:off x="1524000" y="2046986"/>
            <a:ext cx="9144000" cy="276402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sv-SE" sz="7200"/>
              <a:t>AI</a:t>
            </a:r>
            <a:endParaRPr lang="sv-SE" sz="7200" dirty="0"/>
          </a:p>
        </p:txBody>
      </p:sp>
      <p:pic>
        <p:nvPicPr>
          <p:cNvPr id="10" name="Picture 9">
            <a:extLst>
              <a:ext uri="{FF2B5EF4-FFF2-40B4-BE49-F238E27FC236}">
                <a16:creationId xmlns:a16="http://schemas.microsoft.com/office/drawing/2014/main" id="{29AF3F59-6407-48D9-8DD8-F0DB9DECA5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272" y="212083"/>
            <a:ext cx="4006921" cy="4006921"/>
          </a:xfrm>
          <a:prstGeom prst="rect">
            <a:avLst/>
          </a:prstGeom>
        </p:spPr>
      </p:pic>
      <p:pic>
        <p:nvPicPr>
          <p:cNvPr id="15" name="Picture 14">
            <a:extLst>
              <a:ext uri="{FF2B5EF4-FFF2-40B4-BE49-F238E27FC236}">
                <a16:creationId xmlns:a16="http://schemas.microsoft.com/office/drawing/2014/main" id="{6220F850-BD10-47FF-BAC2-7C08CA3FB5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1808" y="212083"/>
            <a:ext cx="4006921" cy="4006921"/>
          </a:xfrm>
          <a:prstGeom prst="rect">
            <a:avLst/>
          </a:prstGeom>
        </p:spPr>
      </p:pic>
      <p:sp>
        <p:nvSpPr>
          <p:cNvPr id="5" name="AutoShape 2">
            <a:hlinkClick r:id="rId5"/>
            <a:extLst>
              <a:ext uri="{FF2B5EF4-FFF2-40B4-BE49-F238E27FC236}">
                <a16:creationId xmlns:a16="http://schemas.microsoft.com/office/drawing/2014/main" id="{1FE03EAF-0776-4287-9D1A-EBEDEB4BA080}"/>
              </a:ext>
            </a:extLst>
          </p:cNvPr>
          <p:cNvSpPr>
            <a:spLocks noChangeAspect="1" noChangeArrowheads="1"/>
          </p:cNvSpPr>
          <p:nvPr/>
        </p:nvSpPr>
        <p:spPr bwMode="auto">
          <a:xfrm>
            <a:off x="6636845" y="5852421"/>
            <a:ext cx="190500" cy="190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3">
            <a:extLst>
              <a:ext uri="{FF2B5EF4-FFF2-40B4-BE49-F238E27FC236}">
                <a16:creationId xmlns:a16="http://schemas.microsoft.com/office/drawing/2014/main" id="{166DC930-CC74-49B7-BA3B-E11F95B58EAA}"/>
              </a:ext>
            </a:extLst>
          </p:cNvPr>
          <p:cNvSpPr>
            <a:spLocks noChangeAspect="1" noChangeArrowheads="1"/>
          </p:cNvSpPr>
          <p:nvPr/>
        </p:nvSpPr>
        <p:spPr bwMode="auto">
          <a:xfrm>
            <a:off x="6978158" y="5852421"/>
            <a:ext cx="190500" cy="190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Rectangle 4">
            <a:extLst>
              <a:ext uri="{FF2B5EF4-FFF2-40B4-BE49-F238E27FC236}">
                <a16:creationId xmlns:a16="http://schemas.microsoft.com/office/drawing/2014/main" id="{FA8C4857-F8C1-45AF-A738-4B6E6DA1F942}"/>
              </a:ext>
            </a:extLst>
          </p:cNvPr>
          <p:cNvSpPr>
            <a:spLocks noChangeArrowheads="1"/>
          </p:cNvSpPr>
          <p:nvPr/>
        </p:nvSpPr>
        <p:spPr bwMode="auto">
          <a:xfrm>
            <a:off x="7809186" y="6620076"/>
            <a:ext cx="458971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Arial" panose="020B0604020202020204" pitchFamily="34" charset="0"/>
              </a:rPr>
              <a:t>Intro to AI by Mattias Wickberg </a:t>
            </a:r>
            <a:r>
              <a:rPr kumimoji="0" lang="en-US" altLang="en-US" sz="1100" b="0" i="0" u="none" strike="noStrike" cap="none" normalizeH="0" baseline="0" dirty="0" err="1">
                <a:ln>
                  <a:noFill/>
                </a:ln>
                <a:solidFill>
                  <a:schemeClr val="tx1"/>
                </a:solidFill>
                <a:effectLst/>
                <a:latin typeface="Arial" panose="020B0604020202020204" pitchFamily="34" charset="0"/>
              </a:rPr>
              <a:t>Hugerth</a:t>
            </a:r>
            <a:r>
              <a:rPr kumimoji="0" lang="en-US" altLang="en-US" sz="1100" b="0" i="0" u="none" strike="noStrike" cap="none" normalizeH="0" baseline="0" dirty="0">
                <a:ln>
                  <a:noFill/>
                </a:ln>
                <a:solidFill>
                  <a:schemeClr val="tx1"/>
                </a:solidFill>
                <a:effectLst/>
                <a:latin typeface="Arial" panose="020B0604020202020204" pitchFamily="34" charset="0"/>
              </a:rPr>
              <a:t> is licensed under </a:t>
            </a:r>
            <a:r>
              <a:rPr lang="en-US" altLang="en-US" sz="1100" dirty="0">
                <a:latin typeface="Arial" panose="020B0604020202020204" pitchFamily="34" charset="0"/>
                <a:hlinkClick r:id="rId5"/>
              </a:rPr>
              <a:t>CC BY 4.0  </a:t>
            </a:r>
            <a:r>
              <a:rPr kumimoji="0" lang="en-US" altLang="en-US" sz="900" b="0" i="0" u="none" strike="noStrike" cap="none" normalizeH="0" baseline="0" dirty="0">
                <a:ln>
                  <a:noFill/>
                </a:ln>
                <a:solidFill>
                  <a:schemeClr val="tx1"/>
                </a:solidFill>
                <a:effectLst/>
                <a:latin typeface="Arial" panose="020B0604020202020204" pitchFamily="34" charset="0"/>
              </a:rPr>
              <a:t>  </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sp>
        <p:nvSpPr>
          <p:cNvPr id="8" name="AutoShape 5">
            <a:hlinkClick r:id="rId5"/>
            <a:extLst>
              <a:ext uri="{FF2B5EF4-FFF2-40B4-BE49-F238E27FC236}">
                <a16:creationId xmlns:a16="http://schemas.microsoft.com/office/drawing/2014/main" id="{186D3CB7-9A01-4524-8B7C-599CC524ED9C}"/>
              </a:ext>
            </a:extLst>
          </p:cNvPr>
          <p:cNvSpPr>
            <a:spLocks noChangeAspect="1" noChangeArrowheads="1"/>
          </p:cNvSpPr>
          <p:nvPr/>
        </p:nvSpPr>
        <p:spPr bwMode="auto">
          <a:xfrm>
            <a:off x="6789245" y="6004821"/>
            <a:ext cx="190500" cy="190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AutoShape 6">
            <a:extLst>
              <a:ext uri="{FF2B5EF4-FFF2-40B4-BE49-F238E27FC236}">
                <a16:creationId xmlns:a16="http://schemas.microsoft.com/office/drawing/2014/main" id="{A7A46354-2A1F-43DD-BA6A-1C86C44C0E18}"/>
              </a:ext>
            </a:extLst>
          </p:cNvPr>
          <p:cNvSpPr>
            <a:spLocks noChangeAspect="1" noChangeArrowheads="1"/>
          </p:cNvSpPr>
          <p:nvPr/>
        </p:nvSpPr>
        <p:spPr bwMode="auto">
          <a:xfrm>
            <a:off x="7130558" y="6004821"/>
            <a:ext cx="190500" cy="190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06952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5BD06-710E-4CE5-B750-456FF55B036E}"/>
              </a:ext>
            </a:extLst>
          </p:cNvPr>
          <p:cNvSpPr>
            <a:spLocks noGrp="1"/>
          </p:cNvSpPr>
          <p:nvPr>
            <p:ph type="title"/>
          </p:nvPr>
        </p:nvSpPr>
        <p:spPr/>
        <p:txBody>
          <a:bodyPr/>
          <a:lstStyle/>
          <a:p>
            <a:r>
              <a:rPr lang="sv-SE" dirty="0"/>
              <a:t>Träningstekniker och steg</a:t>
            </a:r>
            <a:endParaRPr lang="en-US" dirty="0"/>
          </a:p>
        </p:txBody>
      </p:sp>
      <p:sp>
        <p:nvSpPr>
          <p:cNvPr id="3" name="Content Placeholder 2">
            <a:extLst>
              <a:ext uri="{FF2B5EF4-FFF2-40B4-BE49-F238E27FC236}">
                <a16:creationId xmlns:a16="http://schemas.microsoft.com/office/drawing/2014/main" id="{F9A72ACA-6D5B-4C70-B9B9-63A4D0367688}"/>
              </a:ext>
            </a:extLst>
          </p:cNvPr>
          <p:cNvSpPr>
            <a:spLocks noGrp="1"/>
          </p:cNvSpPr>
          <p:nvPr>
            <p:ph idx="1"/>
          </p:nvPr>
        </p:nvSpPr>
        <p:spPr/>
        <p:txBody>
          <a:bodyPr/>
          <a:lstStyle/>
          <a:p>
            <a:r>
              <a:rPr lang="sv-SE" dirty="0"/>
              <a:t>Grundträning, kan vara övervakad, semiövervakad eller oövervakad</a:t>
            </a:r>
          </a:p>
          <a:p>
            <a:r>
              <a:rPr lang="sv-SE" dirty="0"/>
              <a:t>Fine-</a:t>
            </a:r>
            <a:r>
              <a:rPr lang="sv-SE" dirty="0" err="1"/>
              <a:t>tuning</a:t>
            </a:r>
            <a:r>
              <a:rPr lang="sv-SE" dirty="0"/>
              <a:t>, </a:t>
            </a:r>
            <a:r>
              <a:rPr lang="sv-SE" dirty="0" err="1"/>
              <a:t>t.ex</a:t>
            </a:r>
            <a:r>
              <a:rPr lang="sv-SE" dirty="0"/>
              <a:t> konversationsträning</a:t>
            </a:r>
          </a:p>
          <a:p>
            <a:pPr lvl="1"/>
            <a:r>
              <a:rPr lang="sv-SE" dirty="0"/>
              <a:t>LORA m.m.</a:t>
            </a:r>
          </a:p>
          <a:p>
            <a:pPr lvl="1"/>
            <a:r>
              <a:rPr lang="sv-SE" dirty="0"/>
              <a:t>Mänsklig förstärkning </a:t>
            </a:r>
          </a:p>
          <a:p>
            <a:pPr lvl="1"/>
            <a:r>
              <a:rPr lang="sv-SE" dirty="0"/>
              <a:t>AI tränar AI</a:t>
            </a:r>
          </a:p>
          <a:p>
            <a:pPr lvl="1"/>
            <a:r>
              <a:rPr lang="en-US" dirty="0" err="1"/>
              <a:t>Konstitutionell</a:t>
            </a:r>
            <a:r>
              <a:rPr lang="en-US" dirty="0"/>
              <a:t> AI-</a:t>
            </a:r>
            <a:r>
              <a:rPr lang="en-US" dirty="0" err="1"/>
              <a:t>träning</a:t>
            </a:r>
            <a:r>
              <a:rPr lang="en-US" dirty="0"/>
              <a:t> (Anthropic)</a:t>
            </a:r>
          </a:p>
          <a:p>
            <a:pPr lvl="1"/>
            <a:endParaRPr lang="en-US" dirty="0"/>
          </a:p>
          <a:p>
            <a:r>
              <a:rPr lang="en-US" dirty="0"/>
              <a:t>Data: Common Crawl, Nordic Pile</a:t>
            </a:r>
          </a:p>
        </p:txBody>
      </p:sp>
      <p:pic>
        <p:nvPicPr>
          <p:cNvPr id="4" name="Picture 3">
            <a:extLst>
              <a:ext uri="{FF2B5EF4-FFF2-40B4-BE49-F238E27FC236}">
                <a16:creationId xmlns:a16="http://schemas.microsoft.com/office/drawing/2014/main" id="{01947CF1-EB37-4780-8529-12B9B9B0B4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30511" y="2299559"/>
            <a:ext cx="4558442" cy="4558442"/>
          </a:xfrm>
          <a:prstGeom prst="rect">
            <a:avLst/>
          </a:prstGeom>
        </p:spPr>
      </p:pic>
    </p:spTree>
    <p:extLst>
      <p:ext uri="{BB962C8B-B14F-4D97-AF65-F5344CB8AC3E}">
        <p14:creationId xmlns:p14="http://schemas.microsoft.com/office/powerpoint/2010/main" val="1602799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777E57D-6A88-4B5B-A068-2BA7FF4E8C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2055FC7E-0806-5CFD-3B71-FF0374380CE4}"/>
              </a:ext>
            </a:extLst>
          </p:cNvPr>
          <p:cNvSpPr>
            <a:spLocks noGrp="1"/>
          </p:cNvSpPr>
          <p:nvPr>
            <p:ph type="title"/>
          </p:nvPr>
        </p:nvSpPr>
        <p:spPr>
          <a:xfrm>
            <a:off x="841248" y="502920"/>
            <a:ext cx="10509504" cy="1975104"/>
          </a:xfrm>
        </p:spPr>
        <p:txBody>
          <a:bodyPr anchor="b">
            <a:normAutofit/>
          </a:bodyPr>
          <a:lstStyle/>
          <a:p>
            <a:r>
              <a:rPr lang="sv-SE" sz="5400"/>
              <a:t>Juridik och etik</a:t>
            </a:r>
          </a:p>
        </p:txBody>
      </p:sp>
      <p:sp>
        <p:nvSpPr>
          <p:cNvPr id="10" name="Rectangle 9">
            <a:extLst>
              <a:ext uri="{FF2B5EF4-FFF2-40B4-BE49-F238E27FC236}">
                <a16:creationId xmlns:a16="http://schemas.microsoft.com/office/drawing/2014/main" id="{F7117410-A2A4-4085-9ADC-46744551DB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2772" y="0"/>
            <a:ext cx="10506456" cy="1913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2" name="Rectangle 11">
            <a:extLst>
              <a:ext uri="{FF2B5EF4-FFF2-40B4-BE49-F238E27FC236}">
                <a16:creationId xmlns:a16="http://schemas.microsoft.com/office/drawing/2014/main" id="{99F74EB5-E547-4FB4-95F5-BCC788F3C4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2894076"/>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Platshållare för innehåll 2">
            <a:extLst>
              <a:ext uri="{FF2B5EF4-FFF2-40B4-BE49-F238E27FC236}">
                <a16:creationId xmlns:a16="http://schemas.microsoft.com/office/drawing/2014/main" id="{F0151496-D3B7-043E-20EE-F19210CF7E23}"/>
              </a:ext>
            </a:extLst>
          </p:cNvPr>
          <p:cNvSpPr>
            <a:spLocks noGrp="1"/>
          </p:cNvSpPr>
          <p:nvPr>
            <p:ph idx="1"/>
          </p:nvPr>
        </p:nvSpPr>
        <p:spPr>
          <a:xfrm>
            <a:off x="841248" y="3328416"/>
            <a:ext cx="10509504" cy="2715768"/>
          </a:xfrm>
        </p:spPr>
        <p:txBody>
          <a:bodyPr>
            <a:normAutofit/>
          </a:bodyPr>
          <a:lstStyle/>
          <a:p>
            <a:pPr marL="0" indent="0">
              <a:buNone/>
            </a:pPr>
            <a:r>
              <a:rPr lang="sv-SE" sz="2200" dirty="0"/>
              <a:t>GDPR</a:t>
            </a:r>
          </a:p>
          <a:p>
            <a:pPr marL="0" indent="0">
              <a:buNone/>
            </a:pPr>
            <a:r>
              <a:rPr lang="sv-SE" sz="2200" dirty="0"/>
              <a:t>Upphovsrätten</a:t>
            </a:r>
          </a:p>
          <a:p>
            <a:pPr marL="0" indent="0">
              <a:buNone/>
            </a:pPr>
            <a:r>
              <a:rPr lang="sv-SE" sz="2200" dirty="0"/>
              <a:t>Integritet och datasäkerhet</a:t>
            </a:r>
          </a:p>
          <a:p>
            <a:pPr marL="0" indent="0">
              <a:buNone/>
            </a:pPr>
            <a:r>
              <a:rPr lang="sv-SE" sz="2200" dirty="0"/>
              <a:t>Klimatkostnad</a:t>
            </a:r>
          </a:p>
          <a:p>
            <a:pPr marL="0" indent="0">
              <a:buNone/>
            </a:pPr>
            <a:endParaRPr lang="sv-SE" sz="2200" dirty="0"/>
          </a:p>
        </p:txBody>
      </p:sp>
    </p:spTree>
    <p:extLst>
      <p:ext uri="{BB962C8B-B14F-4D97-AF65-F5344CB8AC3E}">
        <p14:creationId xmlns:p14="http://schemas.microsoft.com/office/powerpoint/2010/main" val="17597410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0"/>
          <p:cNvSpPr txBox="1">
            <a:spLocks noGrp="1"/>
          </p:cNvSpPr>
          <p:nvPr>
            <p:ph type="title"/>
          </p:nvPr>
        </p:nvSpPr>
        <p:spPr>
          <a:xfrm>
            <a:off x="2701600" y="463267"/>
            <a:ext cx="9074800" cy="763600"/>
          </a:xfrm>
          <a:prstGeom prst="rect">
            <a:avLst/>
          </a:prstGeom>
        </p:spPr>
        <p:txBody>
          <a:bodyPr spcFirstLastPara="1" vert="horz" wrap="square" lIns="121900" tIns="121900" rIns="121900" bIns="121900" rtlCol="0" anchor="t" anchorCtr="0">
            <a:normAutofit fontScale="90000"/>
          </a:bodyPr>
          <a:lstStyle/>
          <a:p>
            <a:r>
              <a:rPr lang="sv"/>
              <a:t>Reproduktion av stereotyper i AI</a:t>
            </a:r>
            <a:endParaRPr/>
          </a:p>
        </p:txBody>
      </p:sp>
      <p:sp>
        <p:nvSpPr>
          <p:cNvPr id="181" name="Google Shape;181;p30"/>
          <p:cNvSpPr txBox="1">
            <a:spLocks noGrp="1"/>
          </p:cNvSpPr>
          <p:nvPr>
            <p:ph type="body" idx="1"/>
          </p:nvPr>
        </p:nvSpPr>
        <p:spPr>
          <a:xfrm>
            <a:off x="2701600" y="1536633"/>
            <a:ext cx="4373600" cy="4555200"/>
          </a:xfrm>
          <a:prstGeom prst="rect">
            <a:avLst/>
          </a:prstGeom>
        </p:spPr>
        <p:txBody>
          <a:bodyPr spcFirstLastPara="1" vert="horz" wrap="square" lIns="121900" tIns="121900" rIns="121900" bIns="121900" rtlCol="0" anchor="t" anchorCtr="0">
            <a:normAutofit fontScale="92500" lnSpcReduction="10000"/>
          </a:bodyPr>
          <a:lstStyle/>
          <a:p>
            <a:pPr marL="0" indent="0">
              <a:buNone/>
            </a:pPr>
            <a:r>
              <a:rPr lang="sv"/>
              <a:t>Vänster: ChatGPT reproducerar tendenser att utesluta kvinnor, från listor på betydelsefulla personer, till här att vägra se en professor som kvinna om inte explicit instruerad till det.</a:t>
            </a:r>
            <a:endParaRPr/>
          </a:p>
          <a:p>
            <a:pPr marL="0" indent="0">
              <a:spcBef>
                <a:spcPts val="1600"/>
              </a:spcBef>
              <a:spcAft>
                <a:spcPts val="1600"/>
              </a:spcAft>
              <a:buNone/>
            </a:pPr>
            <a:r>
              <a:rPr lang="sv"/>
              <a:t>Höger: Midjourney visar sin bias när bilder den återskapar ett specifikt kulturellt beteende för andra kulturella grupper. </a:t>
            </a:r>
            <a:endParaRPr/>
          </a:p>
        </p:txBody>
      </p:sp>
      <p:pic>
        <p:nvPicPr>
          <p:cNvPr id="182" name="Google Shape;182;p30"/>
          <p:cNvPicPr preferRelativeResize="0"/>
          <p:nvPr/>
        </p:nvPicPr>
        <p:blipFill>
          <a:blip r:embed="rId3">
            <a:alphaModFix/>
          </a:blip>
          <a:stretch>
            <a:fillRect/>
          </a:stretch>
        </p:blipFill>
        <p:spPr>
          <a:xfrm>
            <a:off x="1" y="0"/>
            <a:ext cx="2379020" cy="6858000"/>
          </a:xfrm>
          <a:prstGeom prst="rect">
            <a:avLst/>
          </a:prstGeom>
          <a:noFill/>
          <a:ln>
            <a:noFill/>
          </a:ln>
        </p:spPr>
      </p:pic>
      <p:pic>
        <p:nvPicPr>
          <p:cNvPr id="183" name="Google Shape;183;p30"/>
          <p:cNvPicPr preferRelativeResize="0"/>
          <p:nvPr/>
        </p:nvPicPr>
        <p:blipFill>
          <a:blip r:embed="rId4">
            <a:alphaModFix/>
          </a:blip>
          <a:stretch>
            <a:fillRect/>
          </a:stretch>
        </p:blipFill>
        <p:spPr>
          <a:xfrm>
            <a:off x="7075368" y="1536634"/>
            <a:ext cx="5116633" cy="531743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2386A-1466-4FBD-9181-6992D264CB7A}"/>
              </a:ext>
            </a:extLst>
          </p:cNvPr>
          <p:cNvSpPr>
            <a:spLocks noGrp="1"/>
          </p:cNvSpPr>
          <p:nvPr>
            <p:ph type="title"/>
          </p:nvPr>
        </p:nvSpPr>
        <p:spPr/>
        <p:txBody>
          <a:bodyPr>
            <a:normAutofit fontScale="90000"/>
          </a:bodyPr>
          <a:lstStyle/>
          <a:p>
            <a:endParaRPr lang="en-US"/>
          </a:p>
        </p:txBody>
      </p:sp>
      <p:sp>
        <p:nvSpPr>
          <p:cNvPr id="3" name="Text Placeholder 2">
            <a:extLst>
              <a:ext uri="{FF2B5EF4-FFF2-40B4-BE49-F238E27FC236}">
                <a16:creationId xmlns:a16="http://schemas.microsoft.com/office/drawing/2014/main" id="{03675A72-4A5E-461A-8E98-C3492A48AAE5}"/>
              </a:ext>
            </a:extLst>
          </p:cNvPr>
          <p:cNvSpPr>
            <a:spLocks noGrp="1"/>
          </p:cNvSpPr>
          <p:nvPr>
            <p:ph type="body" idx="1"/>
          </p:nvPr>
        </p:nvSpPr>
        <p:spPr/>
        <p:txBody>
          <a:bodyPr/>
          <a:lstStyle/>
          <a:p>
            <a:endParaRPr lang="en-US" dirty="0"/>
          </a:p>
        </p:txBody>
      </p:sp>
      <p:pic>
        <p:nvPicPr>
          <p:cNvPr id="5" name="Picture 4">
            <a:extLst>
              <a:ext uri="{FF2B5EF4-FFF2-40B4-BE49-F238E27FC236}">
                <a16:creationId xmlns:a16="http://schemas.microsoft.com/office/drawing/2014/main" id="{902EBD1C-9BB6-48B9-A543-C803B9FF33B0}"/>
              </a:ext>
            </a:extLst>
          </p:cNvPr>
          <p:cNvPicPr>
            <a:picLocks noChangeAspect="1"/>
          </p:cNvPicPr>
          <p:nvPr/>
        </p:nvPicPr>
        <p:blipFill>
          <a:blip r:embed="rId2"/>
          <a:stretch>
            <a:fillRect/>
          </a:stretch>
        </p:blipFill>
        <p:spPr>
          <a:xfrm>
            <a:off x="0" y="0"/>
            <a:ext cx="12192000" cy="3536664"/>
          </a:xfrm>
          <a:prstGeom prst="rect">
            <a:avLst/>
          </a:prstGeom>
        </p:spPr>
      </p:pic>
      <p:pic>
        <p:nvPicPr>
          <p:cNvPr id="7" name="Picture 6">
            <a:extLst>
              <a:ext uri="{FF2B5EF4-FFF2-40B4-BE49-F238E27FC236}">
                <a16:creationId xmlns:a16="http://schemas.microsoft.com/office/drawing/2014/main" id="{3149609D-5CF4-4957-AADD-5D80AE6C73C4}"/>
              </a:ext>
            </a:extLst>
          </p:cNvPr>
          <p:cNvPicPr>
            <a:picLocks noChangeAspect="1"/>
          </p:cNvPicPr>
          <p:nvPr/>
        </p:nvPicPr>
        <p:blipFill>
          <a:blip r:embed="rId3"/>
          <a:stretch>
            <a:fillRect/>
          </a:stretch>
        </p:blipFill>
        <p:spPr>
          <a:xfrm>
            <a:off x="0" y="3689987"/>
            <a:ext cx="12192000" cy="2373788"/>
          </a:xfrm>
          <a:prstGeom prst="rect">
            <a:avLst/>
          </a:prstGeom>
        </p:spPr>
      </p:pic>
      <p:sp>
        <p:nvSpPr>
          <p:cNvPr id="4" name="TextBox 3">
            <a:extLst>
              <a:ext uri="{FF2B5EF4-FFF2-40B4-BE49-F238E27FC236}">
                <a16:creationId xmlns:a16="http://schemas.microsoft.com/office/drawing/2014/main" id="{64C010C7-7D41-4B02-A085-D1EA72978D99}"/>
              </a:ext>
            </a:extLst>
          </p:cNvPr>
          <p:cNvSpPr txBox="1"/>
          <p:nvPr/>
        </p:nvSpPr>
        <p:spPr>
          <a:xfrm>
            <a:off x="9648497" y="224035"/>
            <a:ext cx="1781770" cy="369332"/>
          </a:xfrm>
          <a:prstGeom prst="rect">
            <a:avLst/>
          </a:prstGeom>
          <a:noFill/>
        </p:spPr>
        <p:txBody>
          <a:bodyPr wrap="none" rtlCol="0">
            <a:spAutoFit/>
          </a:bodyPr>
          <a:lstStyle/>
          <a:p>
            <a:r>
              <a:rPr lang="sv-SE" dirty="0"/>
              <a:t>GPT-SW3 - 356M</a:t>
            </a:r>
            <a:endParaRPr lang="en-US" dirty="0"/>
          </a:p>
        </p:txBody>
      </p:sp>
      <p:sp>
        <p:nvSpPr>
          <p:cNvPr id="8" name="TextBox 7">
            <a:extLst>
              <a:ext uri="{FF2B5EF4-FFF2-40B4-BE49-F238E27FC236}">
                <a16:creationId xmlns:a16="http://schemas.microsoft.com/office/drawing/2014/main" id="{FFB67B70-C2EA-48D6-B483-375677569600}"/>
              </a:ext>
            </a:extLst>
          </p:cNvPr>
          <p:cNvSpPr txBox="1"/>
          <p:nvPr/>
        </p:nvSpPr>
        <p:spPr>
          <a:xfrm>
            <a:off x="9648497" y="3945365"/>
            <a:ext cx="6201102" cy="369332"/>
          </a:xfrm>
          <a:prstGeom prst="rect">
            <a:avLst/>
          </a:prstGeom>
          <a:noFill/>
        </p:spPr>
        <p:txBody>
          <a:bodyPr wrap="square">
            <a:spAutoFit/>
          </a:bodyPr>
          <a:lstStyle/>
          <a:p>
            <a:r>
              <a:rPr lang="sv-SE" dirty="0"/>
              <a:t>GPT-SW3 – 20B</a:t>
            </a:r>
            <a:endParaRPr lang="en-US" dirty="0"/>
          </a:p>
        </p:txBody>
      </p:sp>
    </p:spTree>
    <p:extLst>
      <p:ext uri="{BB962C8B-B14F-4D97-AF65-F5344CB8AC3E}">
        <p14:creationId xmlns:p14="http://schemas.microsoft.com/office/powerpoint/2010/main" val="27672712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202E9-5266-41A3-979C-E695EE0C6667}"/>
              </a:ext>
            </a:extLst>
          </p:cNvPr>
          <p:cNvSpPr>
            <a:spLocks noGrp="1"/>
          </p:cNvSpPr>
          <p:nvPr>
            <p:ph type="title"/>
          </p:nvPr>
        </p:nvSpPr>
        <p:spPr/>
        <p:txBody>
          <a:bodyPr>
            <a:normAutofit fontScale="90000"/>
          </a:bodyPr>
          <a:lstStyle/>
          <a:p>
            <a:endParaRPr lang="en-US"/>
          </a:p>
        </p:txBody>
      </p:sp>
      <p:sp>
        <p:nvSpPr>
          <p:cNvPr id="3" name="Text Placeholder 2">
            <a:extLst>
              <a:ext uri="{FF2B5EF4-FFF2-40B4-BE49-F238E27FC236}">
                <a16:creationId xmlns:a16="http://schemas.microsoft.com/office/drawing/2014/main" id="{EA3DFC91-1923-4141-A48E-764443529555}"/>
              </a:ext>
            </a:extLst>
          </p:cNvPr>
          <p:cNvSpPr>
            <a:spLocks noGrp="1"/>
          </p:cNvSpPr>
          <p:nvPr>
            <p:ph type="body" idx="1"/>
          </p:nvPr>
        </p:nvSpPr>
        <p:spPr/>
        <p:txBody>
          <a:bodyPr/>
          <a:lstStyle/>
          <a:p>
            <a:endParaRPr lang="en-US" dirty="0"/>
          </a:p>
        </p:txBody>
      </p:sp>
      <p:pic>
        <p:nvPicPr>
          <p:cNvPr id="5" name="Picture 4">
            <a:extLst>
              <a:ext uri="{FF2B5EF4-FFF2-40B4-BE49-F238E27FC236}">
                <a16:creationId xmlns:a16="http://schemas.microsoft.com/office/drawing/2014/main" id="{BF52C447-3312-44D6-9F6A-CCB17B1A1EDD}"/>
              </a:ext>
            </a:extLst>
          </p:cNvPr>
          <p:cNvPicPr>
            <a:picLocks noChangeAspect="1"/>
          </p:cNvPicPr>
          <p:nvPr/>
        </p:nvPicPr>
        <p:blipFill>
          <a:blip r:embed="rId2"/>
          <a:stretch>
            <a:fillRect/>
          </a:stretch>
        </p:blipFill>
        <p:spPr>
          <a:xfrm>
            <a:off x="0" y="0"/>
            <a:ext cx="5816278" cy="6858000"/>
          </a:xfrm>
          <a:prstGeom prst="rect">
            <a:avLst/>
          </a:prstGeom>
        </p:spPr>
      </p:pic>
      <p:pic>
        <p:nvPicPr>
          <p:cNvPr id="11" name="Picture 10">
            <a:extLst>
              <a:ext uri="{FF2B5EF4-FFF2-40B4-BE49-F238E27FC236}">
                <a16:creationId xmlns:a16="http://schemas.microsoft.com/office/drawing/2014/main" id="{30A3AFE9-A1D5-4C52-9FF8-0A15DA5E0EC6}"/>
              </a:ext>
            </a:extLst>
          </p:cNvPr>
          <p:cNvPicPr>
            <a:picLocks noChangeAspect="1"/>
          </p:cNvPicPr>
          <p:nvPr/>
        </p:nvPicPr>
        <p:blipFill>
          <a:blip r:embed="rId3"/>
          <a:stretch>
            <a:fillRect/>
          </a:stretch>
        </p:blipFill>
        <p:spPr>
          <a:xfrm>
            <a:off x="6096000" y="676275"/>
            <a:ext cx="5514975" cy="5505450"/>
          </a:xfrm>
          <a:prstGeom prst="rect">
            <a:avLst/>
          </a:prstGeom>
        </p:spPr>
      </p:pic>
      <p:sp>
        <p:nvSpPr>
          <p:cNvPr id="7" name="TextBox 6">
            <a:extLst>
              <a:ext uri="{FF2B5EF4-FFF2-40B4-BE49-F238E27FC236}">
                <a16:creationId xmlns:a16="http://schemas.microsoft.com/office/drawing/2014/main" id="{FB850DA0-FA5B-4E11-8350-942C26167A12}"/>
              </a:ext>
            </a:extLst>
          </p:cNvPr>
          <p:cNvSpPr txBox="1"/>
          <p:nvPr/>
        </p:nvSpPr>
        <p:spPr>
          <a:xfrm>
            <a:off x="8029903" y="134202"/>
            <a:ext cx="6096000" cy="369332"/>
          </a:xfrm>
          <a:prstGeom prst="rect">
            <a:avLst/>
          </a:prstGeom>
          <a:noFill/>
        </p:spPr>
        <p:txBody>
          <a:bodyPr wrap="square">
            <a:spAutoFit/>
          </a:bodyPr>
          <a:lstStyle/>
          <a:p>
            <a:r>
              <a:rPr lang="sv-SE" dirty="0"/>
              <a:t>Zephyr-7B-alpha</a:t>
            </a:r>
            <a:endParaRPr lang="en-US" dirty="0"/>
          </a:p>
        </p:txBody>
      </p:sp>
      <p:sp>
        <p:nvSpPr>
          <p:cNvPr id="8" name="TextBox 7">
            <a:extLst>
              <a:ext uri="{FF2B5EF4-FFF2-40B4-BE49-F238E27FC236}">
                <a16:creationId xmlns:a16="http://schemas.microsoft.com/office/drawing/2014/main" id="{39FBC477-E388-49F8-A453-2BFFA6BAACDD}"/>
              </a:ext>
            </a:extLst>
          </p:cNvPr>
          <p:cNvSpPr txBox="1"/>
          <p:nvPr/>
        </p:nvSpPr>
        <p:spPr>
          <a:xfrm>
            <a:off x="1550275" y="112018"/>
            <a:ext cx="6096000" cy="369332"/>
          </a:xfrm>
          <a:prstGeom prst="rect">
            <a:avLst/>
          </a:prstGeom>
          <a:noFill/>
        </p:spPr>
        <p:txBody>
          <a:bodyPr wrap="square">
            <a:spAutoFit/>
          </a:bodyPr>
          <a:lstStyle/>
          <a:p>
            <a:r>
              <a:rPr lang="sv-SE" dirty="0"/>
              <a:t>GPT-3.5 175B</a:t>
            </a:r>
            <a:endParaRPr lang="en-US" dirty="0"/>
          </a:p>
        </p:txBody>
      </p:sp>
    </p:spTree>
    <p:extLst>
      <p:ext uri="{BB962C8B-B14F-4D97-AF65-F5344CB8AC3E}">
        <p14:creationId xmlns:p14="http://schemas.microsoft.com/office/powerpoint/2010/main" val="14736707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3C20A7F5-631A-3C02-89FE-D5B73B3CB86D}"/>
              </a:ext>
            </a:extLst>
          </p:cNvPr>
          <p:cNvSpPr>
            <a:spLocks noGrp="1"/>
          </p:cNvSpPr>
          <p:nvPr>
            <p:ph type="title"/>
          </p:nvPr>
        </p:nvSpPr>
        <p:spPr>
          <a:xfrm>
            <a:off x="838200" y="365125"/>
            <a:ext cx="10515600" cy="1325563"/>
          </a:xfrm>
        </p:spPr>
        <p:txBody>
          <a:bodyPr>
            <a:normAutofit/>
          </a:bodyPr>
          <a:lstStyle/>
          <a:p>
            <a:r>
              <a:rPr lang="sv-SE" sz="5400"/>
              <a:t>Prompter</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latshållare för innehåll 2">
            <a:extLst>
              <a:ext uri="{FF2B5EF4-FFF2-40B4-BE49-F238E27FC236}">
                <a16:creationId xmlns:a16="http://schemas.microsoft.com/office/drawing/2014/main" id="{84F42382-4645-2ABD-EEED-399A9889BCB0}"/>
              </a:ext>
            </a:extLst>
          </p:cNvPr>
          <p:cNvSpPr>
            <a:spLocks noGrp="1"/>
          </p:cNvSpPr>
          <p:nvPr>
            <p:ph idx="1"/>
          </p:nvPr>
        </p:nvSpPr>
        <p:spPr>
          <a:xfrm>
            <a:off x="838200" y="1929384"/>
            <a:ext cx="10515600" cy="4251960"/>
          </a:xfrm>
        </p:spPr>
        <p:txBody>
          <a:bodyPr>
            <a:normAutofit/>
          </a:bodyPr>
          <a:lstStyle/>
          <a:p>
            <a:r>
              <a:rPr lang="sv-SE" sz="2200" dirty="0"/>
              <a:t>Prompt: En instruktion till en AI för vilken den ska generera nytt innehåll. </a:t>
            </a:r>
          </a:p>
          <a:p>
            <a:r>
              <a:rPr lang="sv-SE" sz="2200" dirty="0" err="1"/>
              <a:t>Zero-shot</a:t>
            </a:r>
            <a:r>
              <a:rPr lang="sv-SE" sz="2200" dirty="0"/>
              <a:t>, </a:t>
            </a:r>
            <a:r>
              <a:rPr lang="sv-SE" sz="2200" dirty="0" err="1"/>
              <a:t>one-shot</a:t>
            </a:r>
            <a:r>
              <a:rPr lang="sv-SE" sz="2200" dirty="0"/>
              <a:t>, </a:t>
            </a:r>
            <a:r>
              <a:rPr lang="sv-SE" sz="2200" dirty="0" err="1"/>
              <a:t>few-shot</a:t>
            </a:r>
            <a:endParaRPr lang="sv-SE" sz="2200" dirty="0"/>
          </a:p>
          <a:p>
            <a:r>
              <a:rPr lang="sv-SE" sz="2200" dirty="0"/>
              <a:t>Systemprompter (första prompten i en ny konversation i </a:t>
            </a:r>
            <a:r>
              <a:rPr lang="sv-SE" sz="2200" dirty="0" err="1"/>
              <a:t>ChatGPT</a:t>
            </a:r>
            <a:r>
              <a:rPr lang="sv-SE" sz="2200" dirty="0"/>
              <a:t>, finns ofta separat i andra gränssnitt). Används för att sätta ramar och riktning för hela konversationen.</a:t>
            </a:r>
          </a:p>
          <a:p>
            <a:pPr marL="0" indent="0">
              <a:buNone/>
            </a:pPr>
            <a:endParaRPr lang="sv-SE" sz="2200" dirty="0"/>
          </a:p>
        </p:txBody>
      </p:sp>
    </p:spTree>
    <p:extLst>
      <p:ext uri="{BB962C8B-B14F-4D97-AF65-F5344CB8AC3E}">
        <p14:creationId xmlns:p14="http://schemas.microsoft.com/office/powerpoint/2010/main" val="7951338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ubrik 1">
            <a:extLst>
              <a:ext uri="{FF2B5EF4-FFF2-40B4-BE49-F238E27FC236}">
                <a16:creationId xmlns:a16="http://schemas.microsoft.com/office/drawing/2014/main" id="{6071277F-0011-345A-35EF-3B988F1CB52C}"/>
              </a:ext>
            </a:extLst>
          </p:cNvPr>
          <p:cNvSpPr>
            <a:spLocks noGrp="1"/>
          </p:cNvSpPr>
          <p:nvPr>
            <p:ph type="title"/>
          </p:nvPr>
        </p:nvSpPr>
        <p:spPr>
          <a:xfrm>
            <a:off x="838200" y="365124"/>
            <a:ext cx="10515600" cy="1325563"/>
          </a:xfrm>
        </p:spPr>
        <p:txBody>
          <a:bodyPr/>
          <a:lstStyle/>
          <a:p>
            <a:r>
              <a:rPr lang="sv-SE" dirty="0"/>
              <a:t>Konversationsträning</a:t>
            </a:r>
          </a:p>
        </p:txBody>
      </p:sp>
      <p:pic>
        <p:nvPicPr>
          <p:cNvPr id="6" name="Picture 5">
            <a:extLst>
              <a:ext uri="{FF2B5EF4-FFF2-40B4-BE49-F238E27FC236}">
                <a16:creationId xmlns:a16="http://schemas.microsoft.com/office/drawing/2014/main" id="{D6B6123F-1E38-4A9E-92BC-610FF9BAADA1}"/>
              </a:ext>
            </a:extLst>
          </p:cNvPr>
          <p:cNvPicPr>
            <a:picLocks noChangeAspect="1"/>
          </p:cNvPicPr>
          <p:nvPr/>
        </p:nvPicPr>
        <p:blipFill>
          <a:blip r:embed="rId2"/>
          <a:stretch>
            <a:fillRect/>
          </a:stretch>
        </p:blipFill>
        <p:spPr>
          <a:xfrm>
            <a:off x="2163454" y="1480008"/>
            <a:ext cx="7865091" cy="5246016"/>
          </a:xfrm>
          <a:prstGeom prst="rect">
            <a:avLst/>
          </a:prstGeom>
        </p:spPr>
      </p:pic>
    </p:spTree>
    <p:extLst>
      <p:ext uri="{BB962C8B-B14F-4D97-AF65-F5344CB8AC3E}">
        <p14:creationId xmlns:p14="http://schemas.microsoft.com/office/powerpoint/2010/main" val="1325410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A9ECF-B502-4F1D-870F-828708E05C93}"/>
              </a:ext>
            </a:extLst>
          </p:cNvPr>
          <p:cNvSpPr>
            <a:spLocks noGrp="1"/>
          </p:cNvSpPr>
          <p:nvPr>
            <p:ph type="title"/>
          </p:nvPr>
        </p:nvSpPr>
        <p:spPr/>
        <p:txBody>
          <a:bodyPr/>
          <a:lstStyle/>
          <a:p>
            <a:r>
              <a:rPr lang="sv-SE" dirty="0"/>
              <a:t>Research </a:t>
            </a:r>
            <a:r>
              <a:rPr lang="sv-SE" dirty="0" err="1"/>
              <a:t>assistant</a:t>
            </a:r>
            <a:endParaRPr lang="en-US" dirty="0"/>
          </a:p>
        </p:txBody>
      </p:sp>
      <p:pic>
        <p:nvPicPr>
          <p:cNvPr id="5" name="Picture 4">
            <a:extLst>
              <a:ext uri="{FF2B5EF4-FFF2-40B4-BE49-F238E27FC236}">
                <a16:creationId xmlns:a16="http://schemas.microsoft.com/office/drawing/2014/main" id="{1FE970D4-702E-46F7-8FE3-19ED52CF9D00}"/>
              </a:ext>
            </a:extLst>
          </p:cNvPr>
          <p:cNvPicPr>
            <a:picLocks noChangeAspect="1"/>
          </p:cNvPicPr>
          <p:nvPr/>
        </p:nvPicPr>
        <p:blipFill>
          <a:blip r:embed="rId2"/>
          <a:stretch>
            <a:fillRect/>
          </a:stretch>
        </p:blipFill>
        <p:spPr>
          <a:xfrm>
            <a:off x="383764" y="2638240"/>
            <a:ext cx="11424472" cy="2895294"/>
          </a:xfrm>
          <a:prstGeom prst="rect">
            <a:avLst/>
          </a:prstGeom>
        </p:spPr>
      </p:pic>
    </p:spTree>
    <p:extLst>
      <p:ext uri="{BB962C8B-B14F-4D97-AF65-F5344CB8AC3E}">
        <p14:creationId xmlns:p14="http://schemas.microsoft.com/office/powerpoint/2010/main" val="1092862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EB3CB-5E6B-4EC6-BA05-AE4CFD84A61B}"/>
              </a:ext>
            </a:extLst>
          </p:cNvPr>
          <p:cNvSpPr>
            <a:spLocks noGrp="1"/>
          </p:cNvSpPr>
          <p:nvPr>
            <p:ph type="title"/>
          </p:nvPr>
        </p:nvSpPr>
        <p:spPr/>
        <p:txBody>
          <a:bodyPr/>
          <a:lstStyle/>
          <a:p>
            <a:r>
              <a:rPr lang="sv-SE" dirty="0"/>
              <a:t>Terminologi</a:t>
            </a:r>
            <a:endParaRPr lang="en-US" dirty="0"/>
          </a:p>
        </p:txBody>
      </p:sp>
      <p:sp>
        <p:nvSpPr>
          <p:cNvPr id="3" name="Content Placeholder 2">
            <a:extLst>
              <a:ext uri="{FF2B5EF4-FFF2-40B4-BE49-F238E27FC236}">
                <a16:creationId xmlns:a16="http://schemas.microsoft.com/office/drawing/2014/main" id="{1BDFEB79-88FE-42A9-B7E4-8196FD5988F0}"/>
              </a:ext>
            </a:extLst>
          </p:cNvPr>
          <p:cNvSpPr>
            <a:spLocks noGrp="1"/>
          </p:cNvSpPr>
          <p:nvPr>
            <p:ph idx="1"/>
          </p:nvPr>
        </p:nvSpPr>
        <p:spPr/>
        <p:txBody>
          <a:bodyPr/>
          <a:lstStyle/>
          <a:p>
            <a:r>
              <a:rPr lang="sv-SE" dirty="0"/>
              <a:t>AI, AGI, GPT, GAI</a:t>
            </a:r>
          </a:p>
          <a:p>
            <a:r>
              <a:rPr lang="sv-SE" dirty="0" err="1"/>
              <a:t>Augmented</a:t>
            </a:r>
            <a:r>
              <a:rPr lang="sv-SE" dirty="0"/>
              <a:t> </a:t>
            </a:r>
            <a:r>
              <a:rPr lang="sv-SE" dirty="0" err="1"/>
              <a:t>Intelligence</a:t>
            </a:r>
            <a:endParaRPr lang="sv-SE" dirty="0"/>
          </a:p>
          <a:p>
            <a:r>
              <a:rPr lang="sv-SE" dirty="0"/>
              <a:t>Token</a:t>
            </a:r>
          </a:p>
          <a:p>
            <a:r>
              <a:rPr lang="sv-SE" dirty="0"/>
              <a:t>Prompt, systemprompt</a:t>
            </a:r>
          </a:p>
          <a:p>
            <a:r>
              <a:rPr lang="en-US" dirty="0"/>
              <a:t>LLM – </a:t>
            </a:r>
            <a:r>
              <a:rPr lang="en-US" dirty="0" err="1"/>
              <a:t>Språkmodeller</a:t>
            </a:r>
            <a:endParaRPr lang="en-US" dirty="0"/>
          </a:p>
          <a:p>
            <a:r>
              <a:rPr lang="en-US" dirty="0" err="1"/>
              <a:t>Neurala</a:t>
            </a:r>
            <a:r>
              <a:rPr lang="en-US" dirty="0"/>
              <a:t> </a:t>
            </a:r>
            <a:r>
              <a:rPr lang="en-US" dirty="0" err="1"/>
              <a:t>nät</a:t>
            </a:r>
            <a:endParaRPr lang="en-US" dirty="0"/>
          </a:p>
          <a:p>
            <a:r>
              <a:rPr lang="en-US" dirty="0" err="1"/>
              <a:t>Grundträning</a:t>
            </a:r>
            <a:r>
              <a:rPr lang="en-US" dirty="0"/>
              <a:t>, Fine-tuning</a:t>
            </a:r>
          </a:p>
          <a:p>
            <a:r>
              <a:rPr lang="en-US" dirty="0" err="1"/>
              <a:t>Inferens</a:t>
            </a:r>
            <a:endParaRPr lang="en-US" dirty="0"/>
          </a:p>
        </p:txBody>
      </p:sp>
    </p:spTree>
    <p:extLst>
      <p:ext uri="{BB962C8B-B14F-4D97-AF65-F5344CB8AC3E}">
        <p14:creationId xmlns:p14="http://schemas.microsoft.com/office/powerpoint/2010/main" val="6296764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12CF6218-8107-415F-93C1-35980402E7B8}"/>
              </a:ext>
            </a:extLst>
          </p:cNvPr>
          <p:cNvSpPr/>
          <p:nvPr/>
        </p:nvSpPr>
        <p:spPr>
          <a:xfrm>
            <a:off x="1228725" y="3014663"/>
            <a:ext cx="3126106" cy="1725931"/>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10F2AC54-E015-4E53-9475-9F3A7583EFA1}"/>
              </a:ext>
            </a:extLst>
          </p:cNvPr>
          <p:cNvSpPr>
            <a:spLocks noGrp="1"/>
          </p:cNvSpPr>
          <p:nvPr>
            <p:ph type="title"/>
          </p:nvPr>
        </p:nvSpPr>
        <p:spPr/>
        <p:txBody>
          <a:bodyPr/>
          <a:lstStyle/>
          <a:p>
            <a:r>
              <a:rPr lang="sv-SE" dirty="0"/>
              <a:t>Grovt förenklat:</a:t>
            </a:r>
            <a:br>
              <a:rPr lang="sv-SE" dirty="0"/>
            </a:br>
            <a:r>
              <a:rPr lang="sv-SE" sz="2000" dirty="0"/>
              <a:t>OBS! Helt påhittade siffror.</a:t>
            </a:r>
            <a:endParaRPr lang="en-US" dirty="0"/>
          </a:p>
        </p:txBody>
      </p:sp>
      <p:sp>
        <p:nvSpPr>
          <p:cNvPr id="3" name="Content Placeholder 2">
            <a:extLst>
              <a:ext uri="{FF2B5EF4-FFF2-40B4-BE49-F238E27FC236}">
                <a16:creationId xmlns:a16="http://schemas.microsoft.com/office/drawing/2014/main" id="{6E68C89B-B137-43F7-B764-C1EE9E000D27}"/>
              </a:ext>
            </a:extLst>
          </p:cNvPr>
          <p:cNvSpPr>
            <a:spLocks noGrp="1"/>
          </p:cNvSpPr>
          <p:nvPr>
            <p:ph idx="1"/>
          </p:nvPr>
        </p:nvSpPr>
        <p:spPr>
          <a:xfrm>
            <a:off x="1359694" y="3622995"/>
            <a:ext cx="2905125" cy="546100"/>
          </a:xfrm>
        </p:spPr>
        <p:txBody>
          <a:bodyPr/>
          <a:lstStyle/>
          <a:p>
            <a:pPr marL="0" indent="0">
              <a:buNone/>
            </a:pPr>
            <a:r>
              <a:rPr lang="sv-SE" dirty="0"/>
              <a:t>Mitt favoritdjur är</a:t>
            </a:r>
            <a:endParaRPr lang="en-US" dirty="0"/>
          </a:p>
        </p:txBody>
      </p:sp>
      <p:sp>
        <p:nvSpPr>
          <p:cNvPr id="6" name="Oval 5">
            <a:extLst>
              <a:ext uri="{FF2B5EF4-FFF2-40B4-BE49-F238E27FC236}">
                <a16:creationId xmlns:a16="http://schemas.microsoft.com/office/drawing/2014/main" id="{C90884FC-CE57-4B75-B2BA-A3BA6DD2B085}"/>
              </a:ext>
            </a:extLst>
          </p:cNvPr>
          <p:cNvSpPr/>
          <p:nvPr/>
        </p:nvSpPr>
        <p:spPr>
          <a:xfrm>
            <a:off x="6719889" y="1915953"/>
            <a:ext cx="1297306" cy="95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v-SE" sz="2800" dirty="0"/>
              <a:t>Katt</a:t>
            </a:r>
            <a:endParaRPr lang="en-US" dirty="0"/>
          </a:p>
        </p:txBody>
      </p:sp>
      <p:sp>
        <p:nvSpPr>
          <p:cNvPr id="7" name="Oval 6">
            <a:extLst>
              <a:ext uri="{FF2B5EF4-FFF2-40B4-BE49-F238E27FC236}">
                <a16:creationId xmlns:a16="http://schemas.microsoft.com/office/drawing/2014/main" id="{25316162-3CEB-4E1F-883A-82D15D580866}"/>
              </a:ext>
            </a:extLst>
          </p:cNvPr>
          <p:cNvSpPr/>
          <p:nvPr/>
        </p:nvSpPr>
        <p:spPr>
          <a:xfrm>
            <a:off x="6719889" y="3087053"/>
            <a:ext cx="1423986" cy="95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v-SE" sz="2800" dirty="0"/>
              <a:t>Hund</a:t>
            </a:r>
            <a:endParaRPr lang="en-US" sz="2800" dirty="0"/>
          </a:p>
        </p:txBody>
      </p:sp>
      <p:sp>
        <p:nvSpPr>
          <p:cNvPr id="8" name="Oval 7">
            <a:extLst>
              <a:ext uri="{FF2B5EF4-FFF2-40B4-BE49-F238E27FC236}">
                <a16:creationId xmlns:a16="http://schemas.microsoft.com/office/drawing/2014/main" id="{6C850CDA-2913-4112-90B1-3820EC51F271}"/>
              </a:ext>
            </a:extLst>
          </p:cNvPr>
          <p:cNvSpPr/>
          <p:nvPr/>
        </p:nvSpPr>
        <p:spPr>
          <a:xfrm>
            <a:off x="6719889" y="4261963"/>
            <a:ext cx="1297306" cy="95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v-SE" sz="2800" dirty="0"/>
              <a:t>Häst</a:t>
            </a:r>
            <a:endParaRPr lang="en-US" dirty="0"/>
          </a:p>
        </p:txBody>
      </p:sp>
      <p:sp>
        <p:nvSpPr>
          <p:cNvPr id="9" name="Oval 8">
            <a:extLst>
              <a:ext uri="{FF2B5EF4-FFF2-40B4-BE49-F238E27FC236}">
                <a16:creationId xmlns:a16="http://schemas.microsoft.com/office/drawing/2014/main" id="{01073970-CD94-4EA3-80CF-218C6FB1AA10}"/>
              </a:ext>
            </a:extLst>
          </p:cNvPr>
          <p:cNvSpPr/>
          <p:nvPr/>
        </p:nvSpPr>
        <p:spPr>
          <a:xfrm>
            <a:off x="6719888" y="5440680"/>
            <a:ext cx="2224087" cy="95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v-SE" sz="2800" dirty="0" err="1"/>
              <a:t>Capybara</a:t>
            </a:r>
            <a:endParaRPr lang="en-US" dirty="0"/>
          </a:p>
        </p:txBody>
      </p:sp>
      <p:cxnSp>
        <p:nvCxnSpPr>
          <p:cNvPr id="13" name="Straight Connector 12">
            <a:extLst>
              <a:ext uri="{FF2B5EF4-FFF2-40B4-BE49-F238E27FC236}">
                <a16:creationId xmlns:a16="http://schemas.microsoft.com/office/drawing/2014/main" id="{C527F142-D6A5-4A4B-8C12-ECE2CF3D3DBE}"/>
              </a:ext>
            </a:extLst>
          </p:cNvPr>
          <p:cNvCxnSpPr>
            <a:cxnSpLocks/>
            <a:stCxn id="5" idx="6"/>
            <a:endCxn id="6" idx="2"/>
          </p:cNvCxnSpPr>
          <p:nvPr/>
        </p:nvCxnSpPr>
        <p:spPr>
          <a:xfrm flipV="1">
            <a:off x="4354831" y="2394584"/>
            <a:ext cx="2365058" cy="1483045"/>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FF353DF7-5335-4EE2-955C-437AEA2D6984}"/>
              </a:ext>
            </a:extLst>
          </p:cNvPr>
          <p:cNvCxnSpPr>
            <a:cxnSpLocks/>
            <a:stCxn id="5" idx="6"/>
            <a:endCxn id="7" idx="2"/>
          </p:cNvCxnSpPr>
          <p:nvPr/>
        </p:nvCxnSpPr>
        <p:spPr>
          <a:xfrm flipV="1">
            <a:off x="4354831" y="3565684"/>
            <a:ext cx="2365058" cy="311945"/>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67849C67-98CD-41BC-B9ED-553BA4AF65CE}"/>
              </a:ext>
            </a:extLst>
          </p:cNvPr>
          <p:cNvCxnSpPr>
            <a:stCxn id="5" idx="6"/>
            <a:endCxn id="8" idx="2"/>
          </p:cNvCxnSpPr>
          <p:nvPr/>
        </p:nvCxnSpPr>
        <p:spPr>
          <a:xfrm>
            <a:off x="4354831" y="3877629"/>
            <a:ext cx="2365058" cy="862965"/>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BF59E71B-6E0B-49A0-9EC4-8A8A419A1449}"/>
              </a:ext>
            </a:extLst>
          </p:cNvPr>
          <p:cNvCxnSpPr>
            <a:cxnSpLocks/>
            <a:stCxn id="5" idx="6"/>
            <a:endCxn id="9" idx="2"/>
          </p:cNvCxnSpPr>
          <p:nvPr/>
        </p:nvCxnSpPr>
        <p:spPr>
          <a:xfrm>
            <a:off x="4354831" y="3877629"/>
            <a:ext cx="2365057" cy="2041682"/>
          </a:xfrm>
          <a:prstGeom prst="line">
            <a:avLst/>
          </a:prstGeom>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40D45290-9DE5-4A15-A583-7A0377CEC4EC}"/>
              </a:ext>
            </a:extLst>
          </p:cNvPr>
          <p:cNvSpPr txBox="1"/>
          <p:nvPr/>
        </p:nvSpPr>
        <p:spPr>
          <a:xfrm>
            <a:off x="5285898" y="2610802"/>
            <a:ext cx="810102" cy="369332"/>
          </a:xfrm>
          <a:prstGeom prst="rect">
            <a:avLst/>
          </a:prstGeom>
          <a:noFill/>
        </p:spPr>
        <p:txBody>
          <a:bodyPr wrap="square" rtlCol="0">
            <a:spAutoFit/>
          </a:bodyPr>
          <a:lstStyle/>
          <a:p>
            <a:r>
              <a:rPr lang="sv-SE" dirty="0"/>
              <a:t>30%</a:t>
            </a:r>
            <a:endParaRPr lang="en-US" dirty="0"/>
          </a:p>
        </p:txBody>
      </p:sp>
      <p:sp>
        <p:nvSpPr>
          <p:cNvPr id="24" name="TextBox 23">
            <a:extLst>
              <a:ext uri="{FF2B5EF4-FFF2-40B4-BE49-F238E27FC236}">
                <a16:creationId xmlns:a16="http://schemas.microsoft.com/office/drawing/2014/main" id="{99C6CDC6-33AE-42C7-B4DE-60114D51B620}"/>
              </a:ext>
            </a:extLst>
          </p:cNvPr>
          <p:cNvSpPr txBox="1"/>
          <p:nvPr/>
        </p:nvSpPr>
        <p:spPr>
          <a:xfrm>
            <a:off x="5521404" y="3368991"/>
            <a:ext cx="810102" cy="369332"/>
          </a:xfrm>
          <a:prstGeom prst="rect">
            <a:avLst/>
          </a:prstGeom>
          <a:noFill/>
        </p:spPr>
        <p:txBody>
          <a:bodyPr wrap="square" rtlCol="0">
            <a:spAutoFit/>
          </a:bodyPr>
          <a:lstStyle/>
          <a:p>
            <a:r>
              <a:rPr lang="sv-SE" dirty="0"/>
              <a:t>30%</a:t>
            </a:r>
            <a:endParaRPr lang="en-US" dirty="0"/>
          </a:p>
        </p:txBody>
      </p:sp>
      <p:sp>
        <p:nvSpPr>
          <p:cNvPr id="25" name="TextBox 24">
            <a:extLst>
              <a:ext uri="{FF2B5EF4-FFF2-40B4-BE49-F238E27FC236}">
                <a16:creationId xmlns:a16="http://schemas.microsoft.com/office/drawing/2014/main" id="{43BE63EC-C206-42CF-805D-74A1B5AE9552}"/>
              </a:ext>
            </a:extLst>
          </p:cNvPr>
          <p:cNvSpPr txBox="1"/>
          <p:nvPr/>
        </p:nvSpPr>
        <p:spPr>
          <a:xfrm>
            <a:off x="5521404" y="5256014"/>
            <a:ext cx="810102" cy="369332"/>
          </a:xfrm>
          <a:prstGeom prst="rect">
            <a:avLst/>
          </a:prstGeom>
          <a:noFill/>
        </p:spPr>
        <p:txBody>
          <a:bodyPr wrap="square" rtlCol="0">
            <a:spAutoFit/>
          </a:bodyPr>
          <a:lstStyle/>
          <a:p>
            <a:r>
              <a:rPr lang="sv-SE" dirty="0"/>
              <a:t>0,1%</a:t>
            </a:r>
            <a:endParaRPr lang="en-US" dirty="0"/>
          </a:p>
        </p:txBody>
      </p:sp>
      <p:sp>
        <p:nvSpPr>
          <p:cNvPr id="26" name="TextBox 25">
            <a:extLst>
              <a:ext uri="{FF2B5EF4-FFF2-40B4-BE49-F238E27FC236}">
                <a16:creationId xmlns:a16="http://schemas.microsoft.com/office/drawing/2014/main" id="{2F87E9ED-F6CD-4DC4-A5AA-1B23B0ABF424}"/>
              </a:ext>
            </a:extLst>
          </p:cNvPr>
          <p:cNvSpPr txBox="1"/>
          <p:nvPr/>
        </p:nvSpPr>
        <p:spPr>
          <a:xfrm>
            <a:off x="5715596" y="4004908"/>
            <a:ext cx="810102" cy="369332"/>
          </a:xfrm>
          <a:prstGeom prst="rect">
            <a:avLst/>
          </a:prstGeom>
          <a:noFill/>
        </p:spPr>
        <p:txBody>
          <a:bodyPr wrap="square" rtlCol="0">
            <a:spAutoFit/>
          </a:bodyPr>
          <a:lstStyle/>
          <a:p>
            <a:r>
              <a:rPr lang="sv-SE" dirty="0"/>
              <a:t>5%</a:t>
            </a:r>
            <a:endParaRPr lang="en-US" dirty="0"/>
          </a:p>
        </p:txBody>
      </p:sp>
    </p:spTree>
    <p:extLst>
      <p:ext uri="{BB962C8B-B14F-4D97-AF65-F5344CB8AC3E}">
        <p14:creationId xmlns:p14="http://schemas.microsoft.com/office/powerpoint/2010/main" val="509648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ruta 4">
            <a:extLst>
              <a:ext uri="{FF2B5EF4-FFF2-40B4-BE49-F238E27FC236}">
                <a16:creationId xmlns:a16="http://schemas.microsoft.com/office/drawing/2014/main" id="{0EAA30D0-7D3F-5E0D-3FB2-A68124EF7733}"/>
              </a:ext>
            </a:extLst>
          </p:cNvPr>
          <p:cNvSpPr txBox="1"/>
          <p:nvPr/>
        </p:nvSpPr>
        <p:spPr>
          <a:xfrm>
            <a:off x="508782" y="2413336"/>
            <a:ext cx="4825218" cy="2031325"/>
          </a:xfrm>
          <a:prstGeom prst="rect">
            <a:avLst/>
          </a:prstGeom>
          <a:noFill/>
        </p:spPr>
        <p:txBody>
          <a:bodyPr wrap="square">
            <a:spAutoFit/>
          </a:bodyPr>
          <a:lstStyle/>
          <a:p>
            <a:r>
              <a:rPr lang="sv-SE" sz="2400" i="1" dirty="0"/>
              <a:t>The </a:t>
            </a:r>
            <a:r>
              <a:rPr lang="sv-SE" sz="2400" i="1" dirty="0" err="1"/>
              <a:t>stifling</a:t>
            </a:r>
            <a:r>
              <a:rPr lang="sv-SE" sz="2400" i="1" dirty="0"/>
              <a:t> </a:t>
            </a:r>
            <a:r>
              <a:rPr lang="sv-SE" sz="2400" i="1" dirty="0" err="1"/>
              <a:t>stuffy</a:t>
            </a:r>
            <a:endParaRPr lang="sv-SE" sz="2400" i="1" dirty="0"/>
          </a:p>
          <a:p>
            <a:r>
              <a:rPr lang="sv-SE" sz="2400" i="1" dirty="0" err="1"/>
              <a:t>Catholic</a:t>
            </a:r>
            <a:r>
              <a:rPr lang="sv-SE" sz="2400" i="1" dirty="0"/>
              <a:t> </a:t>
            </a:r>
            <a:r>
              <a:rPr lang="sv-SE" sz="2400" i="1" dirty="0" err="1"/>
              <a:t>schoolroom</a:t>
            </a:r>
            <a:r>
              <a:rPr lang="sv-SE" sz="2400" i="1" dirty="0"/>
              <a:t>,</a:t>
            </a:r>
          </a:p>
          <a:p>
            <a:r>
              <a:rPr lang="sv-SE" sz="2400" i="1" dirty="0" err="1"/>
              <a:t>where</a:t>
            </a:r>
            <a:r>
              <a:rPr lang="sv-SE" sz="2400" i="1" dirty="0"/>
              <a:t> I </a:t>
            </a:r>
            <a:r>
              <a:rPr lang="sv-SE" sz="2400" i="1" dirty="0" err="1"/>
              <a:t>cannot</a:t>
            </a:r>
            <a:r>
              <a:rPr lang="sv-SE" sz="2400" i="1" dirty="0"/>
              <a:t> be real</a:t>
            </a:r>
            <a:r>
              <a:rPr lang="sv-SE" sz="2400" dirty="0"/>
              <a:t>.</a:t>
            </a:r>
          </a:p>
          <a:p>
            <a:endParaRPr lang="sv-SE" dirty="0"/>
          </a:p>
          <a:p>
            <a:r>
              <a:rPr lang="sv-SE" dirty="0"/>
              <a:t>Ray </a:t>
            </a:r>
            <a:r>
              <a:rPr lang="sv-SE" dirty="0" err="1"/>
              <a:t>Kurzweil’s</a:t>
            </a:r>
            <a:r>
              <a:rPr lang="sv-SE" dirty="0"/>
              <a:t> </a:t>
            </a:r>
            <a:r>
              <a:rPr lang="sv-SE" dirty="0" err="1"/>
              <a:t>Cybernetic</a:t>
            </a:r>
            <a:r>
              <a:rPr lang="sv-SE" dirty="0"/>
              <a:t> Poet,</a:t>
            </a:r>
          </a:p>
          <a:p>
            <a:r>
              <a:rPr lang="sv-SE" dirty="0"/>
              <a:t>In </a:t>
            </a:r>
            <a:r>
              <a:rPr lang="en-US" i="1" dirty="0"/>
              <a:t>The Age of Spiritual Machines</a:t>
            </a:r>
            <a:r>
              <a:rPr lang="en-US" dirty="0"/>
              <a:t>, Kurzweil, 1999</a:t>
            </a:r>
            <a:endParaRPr lang="sv-SE" dirty="0"/>
          </a:p>
        </p:txBody>
      </p:sp>
      <p:pic>
        <p:nvPicPr>
          <p:cNvPr id="6" name="Picture 5">
            <a:extLst>
              <a:ext uri="{FF2B5EF4-FFF2-40B4-BE49-F238E27FC236}">
                <a16:creationId xmlns:a16="http://schemas.microsoft.com/office/drawing/2014/main" id="{31E9D090-3067-4489-B7C6-379A9FBB53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0" y="-1"/>
            <a:ext cx="6858000" cy="6858000"/>
          </a:xfrm>
          <a:prstGeom prst="rect">
            <a:avLst/>
          </a:prstGeom>
        </p:spPr>
      </p:pic>
    </p:spTree>
    <p:extLst>
      <p:ext uri="{BB962C8B-B14F-4D97-AF65-F5344CB8AC3E}">
        <p14:creationId xmlns:p14="http://schemas.microsoft.com/office/powerpoint/2010/main" val="9137612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12CF6218-8107-415F-93C1-35980402E7B8}"/>
              </a:ext>
            </a:extLst>
          </p:cNvPr>
          <p:cNvSpPr/>
          <p:nvPr/>
        </p:nvSpPr>
        <p:spPr>
          <a:xfrm>
            <a:off x="515662" y="2720698"/>
            <a:ext cx="4033360" cy="212979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10F2AC54-E015-4E53-9475-9F3A7583EFA1}"/>
              </a:ext>
            </a:extLst>
          </p:cNvPr>
          <p:cNvSpPr>
            <a:spLocks noGrp="1"/>
          </p:cNvSpPr>
          <p:nvPr>
            <p:ph type="title"/>
          </p:nvPr>
        </p:nvSpPr>
        <p:spPr/>
        <p:txBody>
          <a:bodyPr/>
          <a:lstStyle/>
          <a:p>
            <a:r>
              <a:rPr lang="sv-SE" dirty="0"/>
              <a:t>Grovt förenklat:</a:t>
            </a:r>
            <a:br>
              <a:rPr lang="sv-SE" dirty="0"/>
            </a:br>
            <a:r>
              <a:rPr lang="sv-SE" sz="2000" dirty="0"/>
              <a:t>OBS! Helt påhittade siffror.</a:t>
            </a:r>
            <a:endParaRPr lang="en-US" dirty="0"/>
          </a:p>
        </p:txBody>
      </p:sp>
      <p:sp>
        <p:nvSpPr>
          <p:cNvPr id="3" name="Content Placeholder 2">
            <a:extLst>
              <a:ext uri="{FF2B5EF4-FFF2-40B4-BE49-F238E27FC236}">
                <a16:creationId xmlns:a16="http://schemas.microsoft.com/office/drawing/2014/main" id="{6E68C89B-B137-43F7-B764-C1EE9E000D27}"/>
              </a:ext>
            </a:extLst>
          </p:cNvPr>
          <p:cNvSpPr>
            <a:spLocks noGrp="1"/>
          </p:cNvSpPr>
          <p:nvPr>
            <p:ph idx="1"/>
          </p:nvPr>
        </p:nvSpPr>
        <p:spPr>
          <a:xfrm>
            <a:off x="1099663" y="3256641"/>
            <a:ext cx="3255169" cy="1117599"/>
          </a:xfrm>
        </p:spPr>
        <p:txBody>
          <a:bodyPr>
            <a:normAutofit fontScale="77500" lnSpcReduction="20000"/>
          </a:bodyPr>
          <a:lstStyle/>
          <a:p>
            <a:pPr marL="0" indent="0">
              <a:buNone/>
            </a:pPr>
            <a:r>
              <a:rPr lang="sv-SE" dirty="0"/>
              <a:t>Vi spenderar  alltid somrarna i Brasilien, och älskar att titta på djuren! Mitt favoritdjur är</a:t>
            </a:r>
            <a:endParaRPr lang="en-US" dirty="0"/>
          </a:p>
        </p:txBody>
      </p:sp>
      <p:sp>
        <p:nvSpPr>
          <p:cNvPr id="6" name="Oval 5">
            <a:extLst>
              <a:ext uri="{FF2B5EF4-FFF2-40B4-BE49-F238E27FC236}">
                <a16:creationId xmlns:a16="http://schemas.microsoft.com/office/drawing/2014/main" id="{C90884FC-CE57-4B75-B2BA-A3BA6DD2B085}"/>
              </a:ext>
            </a:extLst>
          </p:cNvPr>
          <p:cNvSpPr/>
          <p:nvPr/>
        </p:nvSpPr>
        <p:spPr>
          <a:xfrm>
            <a:off x="6719889" y="1915953"/>
            <a:ext cx="1297306" cy="95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v-SE" sz="2800" dirty="0"/>
              <a:t>Katt</a:t>
            </a:r>
            <a:endParaRPr lang="en-US" dirty="0"/>
          </a:p>
        </p:txBody>
      </p:sp>
      <p:sp>
        <p:nvSpPr>
          <p:cNvPr id="7" name="Oval 6">
            <a:extLst>
              <a:ext uri="{FF2B5EF4-FFF2-40B4-BE49-F238E27FC236}">
                <a16:creationId xmlns:a16="http://schemas.microsoft.com/office/drawing/2014/main" id="{25316162-3CEB-4E1F-883A-82D15D580866}"/>
              </a:ext>
            </a:extLst>
          </p:cNvPr>
          <p:cNvSpPr/>
          <p:nvPr/>
        </p:nvSpPr>
        <p:spPr>
          <a:xfrm>
            <a:off x="6719889" y="3087053"/>
            <a:ext cx="1423986" cy="95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v-SE" sz="2800" dirty="0"/>
              <a:t>Hund</a:t>
            </a:r>
            <a:endParaRPr lang="en-US" sz="2800" dirty="0"/>
          </a:p>
        </p:txBody>
      </p:sp>
      <p:sp>
        <p:nvSpPr>
          <p:cNvPr id="8" name="Oval 7">
            <a:extLst>
              <a:ext uri="{FF2B5EF4-FFF2-40B4-BE49-F238E27FC236}">
                <a16:creationId xmlns:a16="http://schemas.microsoft.com/office/drawing/2014/main" id="{6C850CDA-2913-4112-90B1-3820EC51F271}"/>
              </a:ext>
            </a:extLst>
          </p:cNvPr>
          <p:cNvSpPr/>
          <p:nvPr/>
        </p:nvSpPr>
        <p:spPr>
          <a:xfrm>
            <a:off x="6719889" y="4261963"/>
            <a:ext cx="1297306" cy="95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v-SE" sz="2800" dirty="0"/>
              <a:t>Häst</a:t>
            </a:r>
            <a:endParaRPr lang="en-US" dirty="0"/>
          </a:p>
        </p:txBody>
      </p:sp>
      <p:sp>
        <p:nvSpPr>
          <p:cNvPr id="9" name="Oval 8">
            <a:extLst>
              <a:ext uri="{FF2B5EF4-FFF2-40B4-BE49-F238E27FC236}">
                <a16:creationId xmlns:a16="http://schemas.microsoft.com/office/drawing/2014/main" id="{01073970-CD94-4EA3-80CF-218C6FB1AA10}"/>
              </a:ext>
            </a:extLst>
          </p:cNvPr>
          <p:cNvSpPr/>
          <p:nvPr/>
        </p:nvSpPr>
        <p:spPr>
          <a:xfrm>
            <a:off x="6719888" y="5440680"/>
            <a:ext cx="2224087" cy="95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v-SE" sz="2800" dirty="0" err="1"/>
              <a:t>Capybara</a:t>
            </a:r>
            <a:endParaRPr lang="en-US" dirty="0"/>
          </a:p>
        </p:txBody>
      </p:sp>
      <p:cxnSp>
        <p:nvCxnSpPr>
          <p:cNvPr id="13" name="Straight Connector 12">
            <a:extLst>
              <a:ext uri="{FF2B5EF4-FFF2-40B4-BE49-F238E27FC236}">
                <a16:creationId xmlns:a16="http://schemas.microsoft.com/office/drawing/2014/main" id="{C527F142-D6A5-4A4B-8C12-ECE2CF3D3DBE}"/>
              </a:ext>
            </a:extLst>
          </p:cNvPr>
          <p:cNvCxnSpPr>
            <a:cxnSpLocks/>
            <a:stCxn id="5" idx="6"/>
            <a:endCxn id="6" idx="2"/>
          </p:cNvCxnSpPr>
          <p:nvPr/>
        </p:nvCxnSpPr>
        <p:spPr>
          <a:xfrm flipV="1">
            <a:off x="4549022" y="2394584"/>
            <a:ext cx="2170867" cy="1391010"/>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FF353DF7-5335-4EE2-955C-437AEA2D6984}"/>
              </a:ext>
            </a:extLst>
          </p:cNvPr>
          <p:cNvCxnSpPr>
            <a:cxnSpLocks/>
            <a:stCxn id="5" idx="6"/>
            <a:endCxn id="7" idx="2"/>
          </p:cNvCxnSpPr>
          <p:nvPr/>
        </p:nvCxnSpPr>
        <p:spPr>
          <a:xfrm flipV="1">
            <a:off x="4549022" y="3565684"/>
            <a:ext cx="2170867" cy="21991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67849C67-98CD-41BC-B9ED-553BA4AF65CE}"/>
              </a:ext>
            </a:extLst>
          </p:cNvPr>
          <p:cNvCxnSpPr>
            <a:cxnSpLocks/>
            <a:stCxn id="5" idx="6"/>
            <a:endCxn id="8" idx="2"/>
          </p:cNvCxnSpPr>
          <p:nvPr/>
        </p:nvCxnSpPr>
        <p:spPr>
          <a:xfrm>
            <a:off x="4549022" y="3785594"/>
            <a:ext cx="2170867" cy="955000"/>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BF59E71B-6E0B-49A0-9EC4-8A8A419A1449}"/>
              </a:ext>
            </a:extLst>
          </p:cNvPr>
          <p:cNvCxnSpPr>
            <a:cxnSpLocks/>
            <a:stCxn id="5" idx="6"/>
            <a:endCxn id="9" idx="2"/>
          </p:cNvCxnSpPr>
          <p:nvPr/>
        </p:nvCxnSpPr>
        <p:spPr>
          <a:xfrm>
            <a:off x="4549022" y="3785594"/>
            <a:ext cx="2170866" cy="2133717"/>
          </a:xfrm>
          <a:prstGeom prst="line">
            <a:avLst/>
          </a:prstGeom>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40D45290-9DE5-4A15-A583-7A0377CEC4EC}"/>
              </a:ext>
            </a:extLst>
          </p:cNvPr>
          <p:cNvSpPr txBox="1"/>
          <p:nvPr/>
        </p:nvSpPr>
        <p:spPr>
          <a:xfrm>
            <a:off x="5285898" y="2610802"/>
            <a:ext cx="810102" cy="369332"/>
          </a:xfrm>
          <a:prstGeom prst="rect">
            <a:avLst/>
          </a:prstGeom>
          <a:noFill/>
        </p:spPr>
        <p:txBody>
          <a:bodyPr wrap="square" rtlCol="0">
            <a:spAutoFit/>
          </a:bodyPr>
          <a:lstStyle/>
          <a:p>
            <a:r>
              <a:rPr lang="sv-SE" dirty="0"/>
              <a:t>20%</a:t>
            </a:r>
            <a:endParaRPr lang="en-US" dirty="0"/>
          </a:p>
        </p:txBody>
      </p:sp>
      <p:sp>
        <p:nvSpPr>
          <p:cNvPr id="24" name="TextBox 23">
            <a:extLst>
              <a:ext uri="{FF2B5EF4-FFF2-40B4-BE49-F238E27FC236}">
                <a16:creationId xmlns:a16="http://schemas.microsoft.com/office/drawing/2014/main" id="{99C6CDC6-33AE-42C7-B4DE-60114D51B620}"/>
              </a:ext>
            </a:extLst>
          </p:cNvPr>
          <p:cNvSpPr txBox="1"/>
          <p:nvPr/>
        </p:nvSpPr>
        <p:spPr>
          <a:xfrm>
            <a:off x="5521404" y="3368991"/>
            <a:ext cx="810102" cy="369332"/>
          </a:xfrm>
          <a:prstGeom prst="rect">
            <a:avLst/>
          </a:prstGeom>
          <a:noFill/>
        </p:spPr>
        <p:txBody>
          <a:bodyPr wrap="square" rtlCol="0">
            <a:spAutoFit/>
          </a:bodyPr>
          <a:lstStyle/>
          <a:p>
            <a:r>
              <a:rPr lang="sv-SE" dirty="0"/>
              <a:t>20%</a:t>
            </a:r>
            <a:endParaRPr lang="en-US" dirty="0"/>
          </a:p>
        </p:txBody>
      </p:sp>
      <p:sp>
        <p:nvSpPr>
          <p:cNvPr id="25" name="TextBox 24">
            <a:extLst>
              <a:ext uri="{FF2B5EF4-FFF2-40B4-BE49-F238E27FC236}">
                <a16:creationId xmlns:a16="http://schemas.microsoft.com/office/drawing/2014/main" id="{43BE63EC-C206-42CF-805D-74A1B5AE9552}"/>
              </a:ext>
            </a:extLst>
          </p:cNvPr>
          <p:cNvSpPr txBox="1"/>
          <p:nvPr/>
        </p:nvSpPr>
        <p:spPr>
          <a:xfrm>
            <a:off x="5521404" y="5256014"/>
            <a:ext cx="810102" cy="369332"/>
          </a:xfrm>
          <a:prstGeom prst="rect">
            <a:avLst/>
          </a:prstGeom>
          <a:noFill/>
        </p:spPr>
        <p:txBody>
          <a:bodyPr wrap="square" rtlCol="0">
            <a:spAutoFit/>
          </a:bodyPr>
          <a:lstStyle/>
          <a:p>
            <a:r>
              <a:rPr lang="sv-SE" dirty="0"/>
              <a:t>40%</a:t>
            </a:r>
            <a:endParaRPr lang="en-US" dirty="0"/>
          </a:p>
        </p:txBody>
      </p:sp>
      <p:sp>
        <p:nvSpPr>
          <p:cNvPr id="26" name="TextBox 25">
            <a:extLst>
              <a:ext uri="{FF2B5EF4-FFF2-40B4-BE49-F238E27FC236}">
                <a16:creationId xmlns:a16="http://schemas.microsoft.com/office/drawing/2014/main" id="{2F87E9ED-F6CD-4DC4-A5AA-1B23B0ABF424}"/>
              </a:ext>
            </a:extLst>
          </p:cNvPr>
          <p:cNvSpPr txBox="1"/>
          <p:nvPr/>
        </p:nvSpPr>
        <p:spPr>
          <a:xfrm>
            <a:off x="5715596" y="4004908"/>
            <a:ext cx="810102" cy="369332"/>
          </a:xfrm>
          <a:prstGeom prst="rect">
            <a:avLst/>
          </a:prstGeom>
          <a:noFill/>
        </p:spPr>
        <p:txBody>
          <a:bodyPr wrap="square" rtlCol="0">
            <a:spAutoFit/>
          </a:bodyPr>
          <a:lstStyle/>
          <a:p>
            <a:r>
              <a:rPr lang="sv-SE" dirty="0"/>
              <a:t>5%</a:t>
            </a:r>
            <a:endParaRPr lang="en-US" dirty="0"/>
          </a:p>
        </p:txBody>
      </p:sp>
    </p:spTree>
    <p:extLst>
      <p:ext uri="{BB962C8B-B14F-4D97-AF65-F5344CB8AC3E}">
        <p14:creationId xmlns:p14="http://schemas.microsoft.com/office/powerpoint/2010/main" val="26907501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FE015-5E0C-47ED-9FAD-8FEBFAC7EC82}"/>
              </a:ext>
            </a:extLst>
          </p:cNvPr>
          <p:cNvSpPr>
            <a:spLocks noGrp="1"/>
          </p:cNvSpPr>
          <p:nvPr>
            <p:ph type="title"/>
          </p:nvPr>
        </p:nvSpPr>
        <p:spPr/>
        <p:txBody>
          <a:bodyPr/>
          <a:lstStyle/>
          <a:p>
            <a:r>
              <a:rPr lang="sv-SE" dirty="0"/>
              <a:t>Prompttips</a:t>
            </a:r>
            <a:endParaRPr lang="en-US" dirty="0"/>
          </a:p>
        </p:txBody>
      </p:sp>
      <p:sp>
        <p:nvSpPr>
          <p:cNvPr id="3" name="Content Placeholder 2">
            <a:extLst>
              <a:ext uri="{FF2B5EF4-FFF2-40B4-BE49-F238E27FC236}">
                <a16:creationId xmlns:a16="http://schemas.microsoft.com/office/drawing/2014/main" id="{0E3ED27F-92D3-4F63-9322-1E81C4B360D9}"/>
              </a:ext>
            </a:extLst>
          </p:cNvPr>
          <p:cNvSpPr>
            <a:spLocks noGrp="1"/>
          </p:cNvSpPr>
          <p:nvPr>
            <p:ph idx="1"/>
          </p:nvPr>
        </p:nvSpPr>
        <p:spPr/>
        <p:txBody>
          <a:bodyPr>
            <a:normAutofit lnSpcReduction="10000"/>
          </a:bodyPr>
          <a:lstStyle/>
          <a:p>
            <a:r>
              <a:rPr lang="sv-SE" dirty="0"/>
              <a:t>Promptteknik är som sökteknik – vi och eleverna måste lära oss för att få bra resultat</a:t>
            </a:r>
          </a:p>
          <a:p>
            <a:r>
              <a:rPr lang="en-US" dirty="0" err="1"/>
              <a:t>Utförlig</a:t>
            </a:r>
            <a:r>
              <a:rPr lang="en-US" dirty="0"/>
              <a:t> </a:t>
            </a:r>
            <a:r>
              <a:rPr lang="en-US" dirty="0" err="1"/>
              <a:t>och</a:t>
            </a:r>
            <a:r>
              <a:rPr lang="en-US" dirty="0"/>
              <a:t> </a:t>
            </a:r>
            <a:r>
              <a:rPr lang="en-US" dirty="0" err="1"/>
              <a:t>specifik</a:t>
            </a:r>
            <a:r>
              <a:rPr lang="en-US" dirty="0"/>
              <a:t> </a:t>
            </a:r>
            <a:r>
              <a:rPr lang="en-US" dirty="0" err="1"/>
              <a:t>kontext</a:t>
            </a:r>
            <a:endParaRPr lang="en-US" dirty="0"/>
          </a:p>
          <a:p>
            <a:r>
              <a:rPr lang="en-US" dirty="0" err="1"/>
              <a:t>Använd</a:t>
            </a:r>
            <a:r>
              <a:rPr lang="en-US" dirty="0"/>
              <a:t> AI </a:t>
            </a:r>
            <a:r>
              <a:rPr lang="en-US" dirty="0" err="1"/>
              <a:t>för</a:t>
            </a:r>
            <a:r>
              <a:rPr lang="en-US" dirty="0"/>
              <a:t> </a:t>
            </a:r>
            <a:r>
              <a:rPr lang="en-US" dirty="0" err="1"/>
              <a:t>mönster</a:t>
            </a:r>
            <a:r>
              <a:rPr lang="en-US" dirty="0"/>
              <a:t>, </a:t>
            </a:r>
            <a:r>
              <a:rPr lang="en-US" dirty="0" err="1"/>
              <a:t>inte</a:t>
            </a:r>
            <a:r>
              <a:rPr lang="en-US" dirty="0"/>
              <a:t> </a:t>
            </a:r>
            <a:r>
              <a:rPr lang="en-US" dirty="0" err="1"/>
              <a:t>för</a:t>
            </a:r>
            <a:r>
              <a:rPr lang="en-US" dirty="0"/>
              <a:t> information</a:t>
            </a:r>
          </a:p>
          <a:p>
            <a:r>
              <a:rPr lang="en-US" dirty="0" err="1"/>
              <a:t>Exempel</a:t>
            </a:r>
            <a:r>
              <a:rPr lang="en-US" dirty="0"/>
              <a:t> </a:t>
            </a:r>
            <a:r>
              <a:rPr lang="en-US" dirty="0" err="1"/>
              <a:t>på</a:t>
            </a:r>
            <a:r>
              <a:rPr lang="en-US" dirty="0"/>
              <a:t> </a:t>
            </a:r>
            <a:r>
              <a:rPr lang="en-US" dirty="0" err="1"/>
              <a:t>promptstruktur</a:t>
            </a:r>
            <a:r>
              <a:rPr lang="en-US" dirty="0"/>
              <a:t>:</a:t>
            </a:r>
          </a:p>
          <a:p>
            <a:pPr lvl="1"/>
            <a:r>
              <a:rPr lang="en-US" dirty="0" err="1"/>
              <a:t>AI:ns</a:t>
            </a:r>
            <a:r>
              <a:rPr lang="en-US" dirty="0"/>
              <a:t> roll</a:t>
            </a:r>
          </a:p>
          <a:p>
            <a:pPr lvl="1"/>
            <a:r>
              <a:rPr lang="en-US" dirty="0" err="1"/>
              <a:t>Kontext</a:t>
            </a:r>
            <a:r>
              <a:rPr lang="en-US" dirty="0"/>
              <a:t> till </a:t>
            </a:r>
            <a:r>
              <a:rPr lang="en-US" dirty="0" err="1"/>
              <a:t>rollen</a:t>
            </a:r>
            <a:endParaRPr lang="en-US" dirty="0"/>
          </a:p>
          <a:p>
            <a:pPr lvl="1"/>
            <a:r>
              <a:rPr lang="en-US" dirty="0" err="1"/>
              <a:t>Uppgiften</a:t>
            </a:r>
            <a:endParaRPr lang="en-US" dirty="0"/>
          </a:p>
          <a:p>
            <a:pPr lvl="1"/>
            <a:r>
              <a:rPr lang="en-US" dirty="0" err="1"/>
              <a:t>Ev</a:t>
            </a:r>
            <a:r>
              <a:rPr lang="en-US" dirty="0"/>
              <a:t>. </a:t>
            </a:r>
            <a:r>
              <a:rPr lang="en-US" dirty="0" err="1"/>
              <a:t>Vilken</a:t>
            </a:r>
            <a:r>
              <a:rPr lang="en-US" dirty="0"/>
              <a:t> </a:t>
            </a:r>
            <a:r>
              <a:rPr lang="en-US" dirty="0" err="1"/>
              <a:t>inputdata</a:t>
            </a:r>
            <a:r>
              <a:rPr lang="en-US" dirty="0"/>
              <a:t> du </a:t>
            </a:r>
            <a:r>
              <a:rPr lang="en-US" dirty="0" err="1"/>
              <a:t>kommer</a:t>
            </a:r>
            <a:r>
              <a:rPr lang="en-US" dirty="0"/>
              <a:t> </a:t>
            </a:r>
            <a:r>
              <a:rPr lang="en-US" dirty="0" err="1"/>
              <a:t>ge</a:t>
            </a:r>
            <a:endParaRPr lang="en-US" dirty="0"/>
          </a:p>
          <a:p>
            <a:pPr lvl="1"/>
            <a:r>
              <a:rPr lang="en-US" dirty="0" err="1"/>
              <a:t>Hur</a:t>
            </a:r>
            <a:r>
              <a:rPr lang="en-US" dirty="0"/>
              <a:t> du </a:t>
            </a:r>
            <a:r>
              <a:rPr lang="en-US" dirty="0" err="1"/>
              <a:t>vill</a:t>
            </a:r>
            <a:r>
              <a:rPr lang="en-US" dirty="0"/>
              <a:t> ha </a:t>
            </a:r>
            <a:r>
              <a:rPr lang="en-US" dirty="0" err="1"/>
              <a:t>svaret</a:t>
            </a:r>
            <a:endParaRPr lang="en-US" dirty="0"/>
          </a:p>
          <a:p>
            <a:pPr lvl="1"/>
            <a:r>
              <a:rPr lang="en-US" dirty="0" err="1"/>
              <a:t>Kontroller</a:t>
            </a:r>
            <a:endParaRPr lang="en-US" dirty="0"/>
          </a:p>
        </p:txBody>
      </p:sp>
    </p:spTree>
    <p:extLst>
      <p:ext uri="{BB962C8B-B14F-4D97-AF65-F5344CB8AC3E}">
        <p14:creationId xmlns:p14="http://schemas.microsoft.com/office/powerpoint/2010/main" val="25449891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FF644-770F-4985-8AE5-2C3910F94098}"/>
              </a:ext>
            </a:extLst>
          </p:cNvPr>
          <p:cNvSpPr>
            <a:spLocks noGrp="1"/>
          </p:cNvSpPr>
          <p:nvPr>
            <p:ph type="title"/>
          </p:nvPr>
        </p:nvSpPr>
        <p:spPr/>
        <p:txBody>
          <a:bodyPr/>
          <a:lstStyle/>
          <a:p>
            <a:r>
              <a:rPr lang="sv-SE" dirty="0"/>
              <a:t>AI-plan</a:t>
            </a:r>
            <a:endParaRPr lang="en-US" dirty="0"/>
          </a:p>
        </p:txBody>
      </p:sp>
      <p:sp>
        <p:nvSpPr>
          <p:cNvPr id="3" name="Content Placeholder 2">
            <a:extLst>
              <a:ext uri="{FF2B5EF4-FFF2-40B4-BE49-F238E27FC236}">
                <a16:creationId xmlns:a16="http://schemas.microsoft.com/office/drawing/2014/main" id="{F041BEAA-37B5-48E2-89EF-623B492A8DBC}"/>
              </a:ext>
            </a:extLst>
          </p:cNvPr>
          <p:cNvSpPr>
            <a:spLocks noGrp="1"/>
          </p:cNvSpPr>
          <p:nvPr>
            <p:ph idx="1"/>
          </p:nvPr>
        </p:nvSpPr>
        <p:spPr/>
        <p:txBody>
          <a:bodyPr/>
          <a:lstStyle/>
          <a:p>
            <a:r>
              <a:rPr lang="sv-SE" dirty="0"/>
              <a:t>Skapa ett dokument, där du ska dokumentera dina lärdomar om AI och planerar din användning av AI. </a:t>
            </a:r>
          </a:p>
          <a:p>
            <a:r>
              <a:rPr lang="sv-SE" dirty="0"/>
              <a:t>Skriv först några rader om erfarenheter och lärdomar om AI från din egen användning. </a:t>
            </a:r>
          </a:p>
          <a:p>
            <a:r>
              <a:rPr lang="sv-SE" dirty="0"/>
              <a:t>Skriv ner eller kopiera in bra prompter du använt</a:t>
            </a:r>
          </a:p>
          <a:p>
            <a:r>
              <a:rPr lang="sv-SE" dirty="0"/>
              <a:t>Skriv ner hur du tänker att du ska använda AI detta läsår för att hjälpa ditt lärande (håll dig till sätt som dina lärare skulle anse vara ok)</a:t>
            </a:r>
            <a:endParaRPr lang="en-US" dirty="0"/>
          </a:p>
        </p:txBody>
      </p:sp>
    </p:spTree>
    <p:extLst>
      <p:ext uri="{BB962C8B-B14F-4D97-AF65-F5344CB8AC3E}">
        <p14:creationId xmlns:p14="http://schemas.microsoft.com/office/powerpoint/2010/main" val="2612704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A257960-BE5C-A7A9-6C27-3831080C410B}"/>
              </a:ext>
            </a:extLst>
          </p:cNvPr>
          <p:cNvSpPr>
            <a:spLocks noGrp="1"/>
          </p:cNvSpPr>
          <p:nvPr>
            <p:ph type="title"/>
          </p:nvPr>
        </p:nvSpPr>
        <p:spPr>
          <a:xfrm>
            <a:off x="838200" y="317991"/>
            <a:ext cx="10515600" cy="1325563"/>
          </a:xfrm>
        </p:spPr>
        <p:txBody>
          <a:bodyPr/>
          <a:lstStyle/>
          <a:p>
            <a:r>
              <a:rPr lang="sv-SE" dirty="0" err="1"/>
              <a:t>Artificial</a:t>
            </a:r>
            <a:r>
              <a:rPr lang="sv-SE" dirty="0"/>
              <a:t> </a:t>
            </a:r>
            <a:r>
              <a:rPr lang="sv-SE" dirty="0" err="1"/>
              <a:t>Intelligence</a:t>
            </a:r>
            <a:endParaRPr lang="sv-SE" dirty="0"/>
          </a:p>
        </p:txBody>
      </p:sp>
      <p:sp>
        <p:nvSpPr>
          <p:cNvPr id="3" name="Platshållare för innehåll 2">
            <a:extLst>
              <a:ext uri="{FF2B5EF4-FFF2-40B4-BE49-F238E27FC236}">
                <a16:creationId xmlns:a16="http://schemas.microsoft.com/office/drawing/2014/main" id="{5B6F5A4D-7339-F198-2A0F-7A0EEC17F263}"/>
              </a:ext>
            </a:extLst>
          </p:cNvPr>
          <p:cNvSpPr>
            <a:spLocks noGrp="1"/>
          </p:cNvSpPr>
          <p:nvPr>
            <p:ph idx="1"/>
          </p:nvPr>
        </p:nvSpPr>
        <p:spPr>
          <a:xfrm>
            <a:off x="265811" y="1796797"/>
            <a:ext cx="4780846" cy="4351338"/>
          </a:xfrm>
        </p:spPr>
        <p:txBody>
          <a:bodyPr/>
          <a:lstStyle/>
          <a:p>
            <a:pPr marL="0" indent="0">
              <a:buNone/>
            </a:pPr>
            <a:r>
              <a:rPr lang="en-US" b="1" i="1" dirty="0"/>
              <a:t>“Artificial intelligence</a:t>
            </a:r>
            <a:r>
              <a:rPr lang="en-US" i="1" dirty="0"/>
              <a:t> (</a:t>
            </a:r>
            <a:r>
              <a:rPr lang="en-US" b="1" i="1" dirty="0"/>
              <a:t>AI</a:t>
            </a:r>
            <a:r>
              <a:rPr lang="en-US" i="1" dirty="0"/>
              <a:t>) is the ability of machines to perform tasks that are typically associated with human intelligence, such as learning and problem-solving</a:t>
            </a:r>
            <a:r>
              <a:rPr lang="en-US" dirty="0"/>
              <a:t>.” </a:t>
            </a:r>
          </a:p>
          <a:p>
            <a:pPr marL="0" indent="0">
              <a:buNone/>
            </a:pPr>
            <a:r>
              <a:rPr lang="en-US" dirty="0"/>
              <a:t>(Wikipedia)</a:t>
            </a:r>
            <a:endParaRPr lang="sv-SE" dirty="0"/>
          </a:p>
        </p:txBody>
      </p:sp>
      <p:sp>
        <p:nvSpPr>
          <p:cNvPr id="5" name="textruta 4">
            <a:extLst>
              <a:ext uri="{FF2B5EF4-FFF2-40B4-BE49-F238E27FC236}">
                <a16:creationId xmlns:a16="http://schemas.microsoft.com/office/drawing/2014/main" id="{6D70F2B2-1ED6-51F6-B0BE-930CF560E74F}"/>
              </a:ext>
            </a:extLst>
          </p:cNvPr>
          <p:cNvSpPr txBox="1"/>
          <p:nvPr/>
        </p:nvSpPr>
        <p:spPr>
          <a:xfrm>
            <a:off x="5622070" y="4939309"/>
            <a:ext cx="663481" cy="646331"/>
          </a:xfrm>
          <a:prstGeom prst="rect">
            <a:avLst/>
          </a:prstGeom>
          <a:noFill/>
        </p:spPr>
        <p:txBody>
          <a:bodyPr wrap="square" rtlCol="0">
            <a:spAutoFit/>
          </a:bodyPr>
          <a:lstStyle/>
          <a:p>
            <a:r>
              <a:rPr lang="sv-SE" sz="3600" dirty="0"/>
              <a:t>AI</a:t>
            </a:r>
            <a:endParaRPr lang="sv-SE" dirty="0"/>
          </a:p>
        </p:txBody>
      </p:sp>
      <p:sp>
        <p:nvSpPr>
          <p:cNvPr id="7" name="textruta 6">
            <a:extLst>
              <a:ext uri="{FF2B5EF4-FFF2-40B4-BE49-F238E27FC236}">
                <a16:creationId xmlns:a16="http://schemas.microsoft.com/office/drawing/2014/main" id="{E3FCB1E2-DD43-926C-F126-C5234ABFF33E}"/>
              </a:ext>
            </a:extLst>
          </p:cNvPr>
          <p:cNvSpPr txBox="1"/>
          <p:nvPr/>
        </p:nvSpPr>
        <p:spPr>
          <a:xfrm>
            <a:off x="8459540" y="1913859"/>
            <a:ext cx="3552668" cy="3108543"/>
          </a:xfrm>
          <a:prstGeom prst="rect">
            <a:avLst/>
          </a:prstGeom>
          <a:noFill/>
        </p:spPr>
        <p:txBody>
          <a:bodyPr wrap="square">
            <a:spAutoFit/>
          </a:bodyPr>
          <a:lstStyle/>
          <a:p>
            <a:pPr marL="0" indent="0">
              <a:buNone/>
            </a:pPr>
            <a:r>
              <a:rPr lang="en-US" sz="2800" i="1" dirty="0"/>
              <a:t>“AI is the science and engineering of making intelligent machines, especially intelligent computer programs</a:t>
            </a:r>
            <a:r>
              <a:rPr lang="en-US" sz="2800" dirty="0"/>
              <a:t>.”</a:t>
            </a:r>
          </a:p>
          <a:p>
            <a:pPr marL="0" indent="0">
              <a:buNone/>
            </a:pPr>
            <a:endParaRPr lang="en-US" sz="2800" dirty="0"/>
          </a:p>
          <a:p>
            <a:pPr marL="0" indent="0">
              <a:buNone/>
            </a:pPr>
            <a:r>
              <a:rPr lang="en-US" sz="2800" dirty="0"/>
              <a:t>(McCarthy)</a:t>
            </a:r>
          </a:p>
        </p:txBody>
      </p:sp>
      <p:sp>
        <p:nvSpPr>
          <p:cNvPr id="4" name="Ellips 3">
            <a:extLst>
              <a:ext uri="{FF2B5EF4-FFF2-40B4-BE49-F238E27FC236}">
                <a16:creationId xmlns:a16="http://schemas.microsoft.com/office/drawing/2014/main" id="{1B64DF69-FFE4-A8ED-95D4-6D18FE2C9DA9}"/>
              </a:ext>
            </a:extLst>
          </p:cNvPr>
          <p:cNvSpPr/>
          <p:nvPr/>
        </p:nvSpPr>
        <p:spPr>
          <a:xfrm>
            <a:off x="4745045" y="4062324"/>
            <a:ext cx="2400300" cy="2400300"/>
          </a:xfrm>
          <a:prstGeom prst="ellipse">
            <a:avLst/>
          </a:prstGeom>
        </p:spPr>
        <p:style>
          <a:lnRef idx="2">
            <a:schemeClr val="lt1">
              <a:hueOff val="0"/>
              <a:satOff val="0"/>
              <a:lumOff val="0"/>
              <a:alphaOff val="0"/>
            </a:schemeClr>
          </a:lnRef>
          <a:fillRef idx="1">
            <a:schemeClr val="accent4">
              <a:alpha val="50000"/>
              <a:hueOff val="4900445"/>
              <a:satOff val="-20388"/>
              <a:lumOff val="4804"/>
              <a:alphaOff val="0"/>
            </a:schemeClr>
          </a:fillRef>
          <a:effectRef idx="0">
            <a:schemeClr val="accent4">
              <a:alpha val="50000"/>
              <a:hueOff val="4900445"/>
              <a:satOff val="-20388"/>
              <a:lumOff val="4804"/>
              <a:alphaOff val="0"/>
            </a:schemeClr>
          </a:effectRef>
          <a:fontRef idx="minor">
            <a:schemeClr val="tx1"/>
          </a:fontRef>
        </p:style>
      </p:sp>
    </p:spTree>
    <p:extLst>
      <p:ext uri="{BB962C8B-B14F-4D97-AF65-F5344CB8AC3E}">
        <p14:creationId xmlns:p14="http://schemas.microsoft.com/office/powerpoint/2010/main" val="36357595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0D1B91A-D79E-38BC-AADB-56A90C98B5A0}"/>
              </a:ext>
            </a:extLst>
          </p:cNvPr>
          <p:cNvSpPr>
            <a:spLocks noGrp="1"/>
          </p:cNvSpPr>
          <p:nvPr>
            <p:ph type="title"/>
          </p:nvPr>
        </p:nvSpPr>
        <p:spPr/>
        <p:txBody>
          <a:bodyPr/>
          <a:lstStyle/>
          <a:p>
            <a:r>
              <a:rPr lang="sv-SE" dirty="0"/>
              <a:t>Vad är AI?</a:t>
            </a:r>
          </a:p>
        </p:txBody>
      </p:sp>
      <p:sp>
        <p:nvSpPr>
          <p:cNvPr id="3" name="Platshållare för innehåll 2">
            <a:extLst>
              <a:ext uri="{FF2B5EF4-FFF2-40B4-BE49-F238E27FC236}">
                <a16:creationId xmlns:a16="http://schemas.microsoft.com/office/drawing/2014/main" id="{8BA3E54E-B0D0-B37C-C77D-C485BBF5A14A}"/>
              </a:ext>
            </a:extLst>
          </p:cNvPr>
          <p:cNvSpPr>
            <a:spLocks noGrp="1"/>
          </p:cNvSpPr>
          <p:nvPr>
            <p:ph idx="1"/>
          </p:nvPr>
        </p:nvSpPr>
        <p:spPr>
          <a:xfrm>
            <a:off x="744893" y="1690688"/>
            <a:ext cx="5618584" cy="4351338"/>
          </a:xfrm>
        </p:spPr>
        <p:txBody>
          <a:bodyPr>
            <a:normAutofit lnSpcReduction="10000"/>
          </a:bodyPr>
          <a:lstStyle/>
          <a:p>
            <a:pPr marL="0" indent="0">
              <a:buNone/>
            </a:pPr>
            <a:r>
              <a:rPr lang="sv-SE" dirty="0"/>
              <a:t>Olika typer av AI byggda på olika tekniker, från svaga till starka. Vedertagna definitioner saknas, men en hel rad tester har föreslagits: </a:t>
            </a:r>
          </a:p>
          <a:p>
            <a:pPr marL="0" indent="0">
              <a:buNone/>
            </a:pPr>
            <a:endParaRPr lang="sv-SE" dirty="0"/>
          </a:p>
          <a:p>
            <a:r>
              <a:rPr lang="sv-SE" dirty="0" err="1"/>
              <a:t>Turingtestet</a:t>
            </a:r>
            <a:r>
              <a:rPr lang="sv-SE" dirty="0"/>
              <a:t> (2014?)</a:t>
            </a:r>
          </a:p>
          <a:p>
            <a:r>
              <a:rPr lang="sv-SE" dirty="0"/>
              <a:t>Robothögskolestudenttestet (2023)</a:t>
            </a:r>
          </a:p>
          <a:p>
            <a:r>
              <a:rPr lang="sv-SE" dirty="0" err="1"/>
              <a:t>Anställningstestet</a:t>
            </a:r>
            <a:r>
              <a:rPr lang="sv-SE" dirty="0"/>
              <a:t> (beror på yrke)</a:t>
            </a:r>
          </a:p>
          <a:p>
            <a:r>
              <a:rPr lang="sv-SE" dirty="0"/>
              <a:t>Ikea-testet (2018)</a:t>
            </a:r>
          </a:p>
          <a:p>
            <a:r>
              <a:rPr lang="sv-SE" dirty="0"/>
              <a:t>Kaffetestet (ej avklarat)</a:t>
            </a:r>
          </a:p>
        </p:txBody>
      </p:sp>
      <p:pic>
        <p:nvPicPr>
          <p:cNvPr id="6" name="Picture 5">
            <a:extLst>
              <a:ext uri="{FF2B5EF4-FFF2-40B4-BE49-F238E27FC236}">
                <a16:creationId xmlns:a16="http://schemas.microsoft.com/office/drawing/2014/main" id="{D887DAC5-DA03-425A-92B4-4F675C6B05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3000" y="3429000"/>
            <a:ext cx="3429000" cy="3429000"/>
          </a:xfrm>
          <a:prstGeom prst="rect">
            <a:avLst/>
          </a:prstGeom>
        </p:spPr>
      </p:pic>
      <p:pic>
        <p:nvPicPr>
          <p:cNvPr id="8" name="Picture 7">
            <a:extLst>
              <a:ext uri="{FF2B5EF4-FFF2-40B4-BE49-F238E27FC236}">
                <a16:creationId xmlns:a16="http://schemas.microsoft.com/office/drawing/2014/main" id="{16D96FDF-2C66-4CA9-86F9-60A44A93E6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4847" y="1847"/>
            <a:ext cx="3427153" cy="3427153"/>
          </a:xfrm>
          <a:prstGeom prst="rect">
            <a:avLst/>
          </a:prstGeom>
        </p:spPr>
      </p:pic>
      <p:sp>
        <p:nvSpPr>
          <p:cNvPr id="9" name="TextBox 8">
            <a:extLst>
              <a:ext uri="{FF2B5EF4-FFF2-40B4-BE49-F238E27FC236}">
                <a16:creationId xmlns:a16="http://schemas.microsoft.com/office/drawing/2014/main" id="{03F21CAC-8380-49FF-8991-6414F56AFC6B}"/>
              </a:ext>
            </a:extLst>
          </p:cNvPr>
          <p:cNvSpPr txBox="1"/>
          <p:nvPr/>
        </p:nvSpPr>
        <p:spPr>
          <a:xfrm>
            <a:off x="7046825" y="6492875"/>
            <a:ext cx="1796326" cy="338554"/>
          </a:xfrm>
          <a:prstGeom prst="rect">
            <a:avLst/>
          </a:prstGeom>
          <a:noFill/>
        </p:spPr>
        <p:txBody>
          <a:bodyPr wrap="none" rtlCol="0">
            <a:spAutoFit/>
          </a:bodyPr>
          <a:lstStyle/>
          <a:p>
            <a:r>
              <a:rPr lang="sv-SE" sz="1600" dirty="0"/>
              <a:t>Images by DALL-E 3</a:t>
            </a:r>
            <a:endParaRPr lang="en-US" sz="1600" dirty="0"/>
          </a:p>
        </p:txBody>
      </p:sp>
    </p:spTree>
    <p:extLst>
      <p:ext uri="{BB962C8B-B14F-4D97-AF65-F5344CB8AC3E}">
        <p14:creationId xmlns:p14="http://schemas.microsoft.com/office/powerpoint/2010/main" val="3099216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29924-4AEB-492C-806C-EA5F8832C754}"/>
              </a:ext>
            </a:extLst>
          </p:cNvPr>
          <p:cNvSpPr>
            <a:spLocks noGrp="1"/>
          </p:cNvSpPr>
          <p:nvPr>
            <p:ph type="title"/>
          </p:nvPr>
        </p:nvSpPr>
        <p:spPr/>
        <p:txBody>
          <a:bodyPr/>
          <a:lstStyle/>
          <a:p>
            <a:r>
              <a:rPr lang="sv-SE" dirty="0"/>
              <a:t>Olika typer av AI – konceptuell nivå</a:t>
            </a:r>
            <a:endParaRPr lang="en-US" dirty="0"/>
          </a:p>
        </p:txBody>
      </p:sp>
      <p:pic>
        <p:nvPicPr>
          <p:cNvPr id="5" name="Content Placeholder 4">
            <a:extLst>
              <a:ext uri="{FF2B5EF4-FFF2-40B4-BE49-F238E27FC236}">
                <a16:creationId xmlns:a16="http://schemas.microsoft.com/office/drawing/2014/main" id="{83CB44AE-7678-4D7A-B0E0-92C3BA14F14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5192" y="2689694"/>
            <a:ext cx="3169298" cy="3169298"/>
          </a:xfrm>
        </p:spPr>
      </p:pic>
      <p:pic>
        <p:nvPicPr>
          <p:cNvPr id="7" name="Picture 6">
            <a:extLst>
              <a:ext uri="{FF2B5EF4-FFF2-40B4-BE49-F238E27FC236}">
                <a16:creationId xmlns:a16="http://schemas.microsoft.com/office/drawing/2014/main" id="{85B72704-DE01-4B76-8D92-4E2F645087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1351" y="2689694"/>
            <a:ext cx="3169298" cy="3169298"/>
          </a:xfrm>
          <a:prstGeom prst="rect">
            <a:avLst/>
          </a:prstGeom>
        </p:spPr>
      </p:pic>
      <p:pic>
        <p:nvPicPr>
          <p:cNvPr id="9" name="Picture 8">
            <a:extLst>
              <a:ext uri="{FF2B5EF4-FFF2-40B4-BE49-F238E27FC236}">
                <a16:creationId xmlns:a16="http://schemas.microsoft.com/office/drawing/2014/main" id="{10037E12-4DD0-4032-B5FD-EC16EE1A7C6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490861" y="2689694"/>
            <a:ext cx="3169299" cy="3169299"/>
          </a:xfrm>
          <a:prstGeom prst="rect">
            <a:avLst/>
          </a:prstGeom>
        </p:spPr>
      </p:pic>
      <p:sp>
        <p:nvSpPr>
          <p:cNvPr id="10" name="TextBox 9">
            <a:extLst>
              <a:ext uri="{FF2B5EF4-FFF2-40B4-BE49-F238E27FC236}">
                <a16:creationId xmlns:a16="http://schemas.microsoft.com/office/drawing/2014/main" id="{E10390C3-ACC4-4774-9513-3EB2D284428D}"/>
              </a:ext>
            </a:extLst>
          </p:cNvPr>
          <p:cNvSpPr txBox="1"/>
          <p:nvPr/>
        </p:nvSpPr>
        <p:spPr>
          <a:xfrm>
            <a:off x="-485197" y="2320362"/>
            <a:ext cx="11342920" cy="369332"/>
          </a:xfrm>
          <a:prstGeom prst="rect">
            <a:avLst/>
          </a:prstGeom>
          <a:noFill/>
        </p:spPr>
        <p:txBody>
          <a:bodyPr wrap="square" rtlCol="0">
            <a:spAutoFit/>
          </a:bodyPr>
          <a:lstStyle/>
          <a:p>
            <a:r>
              <a:rPr lang="sv-SE" dirty="0"/>
              <a:t>	Svag AI				       Stark AI			              Superintelligent AI</a:t>
            </a:r>
            <a:endParaRPr lang="en-US" dirty="0"/>
          </a:p>
        </p:txBody>
      </p:sp>
      <p:sp>
        <p:nvSpPr>
          <p:cNvPr id="11" name="TextBox 10">
            <a:extLst>
              <a:ext uri="{FF2B5EF4-FFF2-40B4-BE49-F238E27FC236}">
                <a16:creationId xmlns:a16="http://schemas.microsoft.com/office/drawing/2014/main" id="{EA5ADD0C-CBBC-4D1D-90D5-8B8310926DA6}"/>
              </a:ext>
            </a:extLst>
          </p:cNvPr>
          <p:cNvSpPr txBox="1"/>
          <p:nvPr/>
        </p:nvSpPr>
        <p:spPr>
          <a:xfrm>
            <a:off x="10455637" y="6519446"/>
            <a:ext cx="1796326" cy="338554"/>
          </a:xfrm>
          <a:prstGeom prst="rect">
            <a:avLst/>
          </a:prstGeom>
          <a:noFill/>
        </p:spPr>
        <p:txBody>
          <a:bodyPr wrap="none" rtlCol="0">
            <a:spAutoFit/>
          </a:bodyPr>
          <a:lstStyle/>
          <a:p>
            <a:r>
              <a:rPr lang="sv-SE" sz="1600" dirty="0"/>
              <a:t>Images by DALL-E 3</a:t>
            </a:r>
            <a:endParaRPr lang="en-US" sz="1600" dirty="0"/>
          </a:p>
        </p:txBody>
      </p:sp>
    </p:spTree>
    <p:extLst>
      <p:ext uri="{BB962C8B-B14F-4D97-AF65-F5344CB8AC3E}">
        <p14:creationId xmlns:p14="http://schemas.microsoft.com/office/powerpoint/2010/main" val="3422563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F0584-6B90-4FED-B6DB-EADCE8FBB1D3}"/>
              </a:ext>
            </a:extLst>
          </p:cNvPr>
          <p:cNvSpPr>
            <a:spLocks noGrp="1"/>
          </p:cNvSpPr>
          <p:nvPr>
            <p:ph type="title"/>
          </p:nvPr>
        </p:nvSpPr>
        <p:spPr/>
        <p:txBody>
          <a:bodyPr/>
          <a:lstStyle/>
          <a:p>
            <a:r>
              <a:rPr lang="sv-SE" dirty="0"/>
              <a:t>Några tekniska områden inom AI</a:t>
            </a:r>
            <a:endParaRPr lang="en-US" dirty="0"/>
          </a:p>
        </p:txBody>
      </p:sp>
      <p:pic>
        <p:nvPicPr>
          <p:cNvPr id="5" name="Content Placeholder 4">
            <a:extLst>
              <a:ext uri="{FF2B5EF4-FFF2-40B4-BE49-F238E27FC236}">
                <a16:creationId xmlns:a16="http://schemas.microsoft.com/office/drawing/2014/main" id="{9C081216-B6D9-4BD3-8C94-7FEBEF1AF8D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5868" y="1477559"/>
            <a:ext cx="2116574" cy="2116574"/>
          </a:xfrm>
        </p:spPr>
      </p:pic>
      <p:pic>
        <p:nvPicPr>
          <p:cNvPr id="7" name="Picture 6">
            <a:extLst>
              <a:ext uri="{FF2B5EF4-FFF2-40B4-BE49-F238E27FC236}">
                <a16:creationId xmlns:a16="http://schemas.microsoft.com/office/drawing/2014/main" id="{07284CFE-868A-4D21-A594-C69ED6FC86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3500" y="1689133"/>
            <a:ext cx="1905000" cy="1905000"/>
          </a:xfrm>
          <a:prstGeom prst="rect">
            <a:avLst/>
          </a:prstGeom>
        </p:spPr>
      </p:pic>
      <p:pic>
        <p:nvPicPr>
          <p:cNvPr id="11" name="Picture 10">
            <a:extLst>
              <a:ext uri="{FF2B5EF4-FFF2-40B4-BE49-F238E27FC236}">
                <a16:creationId xmlns:a16="http://schemas.microsoft.com/office/drawing/2014/main" id="{1A1AEF82-9226-48E8-BF07-E87EF78E2E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46468" y="1689133"/>
            <a:ext cx="1905000" cy="1905000"/>
          </a:xfrm>
          <a:prstGeom prst="rect">
            <a:avLst/>
          </a:prstGeom>
        </p:spPr>
      </p:pic>
      <p:pic>
        <p:nvPicPr>
          <p:cNvPr id="13" name="Picture 12">
            <a:extLst>
              <a:ext uri="{FF2B5EF4-FFF2-40B4-BE49-F238E27FC236}">
                <a16:creationId xmlns:a16="http://schemas.microsoft.com/office/drawing/2014/main" id="{2997D99A-330C-4E89-8A69-71DF2D58CE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2984" y="3948404"/>
            <a:ext cx="2116574" cy="2116574"/>
          </a:xfrm>
          <a:prstGeom prst="rect">
            <a:avLst/>
          </a:prstGeom>
        </p:spPr>
      </p:pic>
      <p:pic>
        <p:nvPicPr>
          <p:cNvPr id="15" name="Picture 14">
            <a:extLst>
              <a:ext uri="{FF2B5EF4-FFF2-40B4-BE49-F238E27FC236}">
                <a16:creationId xmlns:a16="http://schemas.microsoft.com/office/drawing/2014/main" id="{3451C877-3D29-4C40-ADD7-446048FA430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52442" y="3948404"/>
            <a:ext cx="2116574" cy="2116574"/>
          </a:xfrm>
          <a:prstGeom prst="rect">
            <a:avLst/>
          </a:prstGeom>
        </p:spPr>
      </p:pic>
      <p:sp>
        <p:nvSpPr>
          <p:cNvPr id="16" name="TextBox 15">
            <a:extLst>
              <a:ext uri="{FF2B5EF4-FFF2-40B4-BE49-F238E27FC236}">
                <a16:creationId xmlns:a16="http://schemas.microsoft.com/office/drawing/2014/main" id="{5969D8E9-FC84-4021-A9C5-37481F6C4743}"/>
              </a:ext>
            </a:extLst>
          </p:cNvPr>
          <p:cNvSpPr txBox="1"/>
          <p:nvPr/>
        </p:nvSpPr>
        <p:spPr>
          <a:xfrm>
            <a:off x="961848" y="3409467"/>
            <a:ext cx="1864613" cy="369332"/>
          </a:xfrm>
          <a:prstGeom prst="rect">
            <a:avLst/>
          </a:prstGeom>
          <a:noFill/>
        </p:spPr>
        <p:txBody>
          <a:bodyPr wrap="none" rtlCol="0">
            <a:spAutoFit/>
          </a:bodyPr>
          <a:lstStyle/>
          <a:p>
            <a:r>
              <a:rPr lang="sv-SE" dirty="0" err="1"/>
              <a:t>Machine</a:t>
            </a:r>
            <a:r>
              <a:rPr lang="sv-SE" dirty="0"/>
              <a:t> Learning</a:t>
            </a:r>
            <a:endParaRPr lang="en-US" dirty="0"/>
          </a:p>
        </p:txBody>
      </p:sp>
      <p:sp>
        <p:nvSpPr>
          <p:cNvPr id="21" name="TextBox 20">
            <a:extLst>
              <a:ext uri="{FF2B5EF4-FFF2-40B4-BE49-F238E27FC236}">
                <a16:creationId xmlns:a16="http://schemas.microsoft.com/office/drawing/2014/main" id="{C0F88E82-917E-42C7-835C-5046EAE49676}"/>
              </a:ext>
            </a:extLst>
          </p:cNvPr>
          <p:cNvSpPr txBox="1"/>
          <p:nvPr/>
        </p:nvSpPr>
        <p:spPr>
          <a:xfrm>
            <a:off x="9179503" y="3594133"/>
            <a:ext cx="2430730" cy="369332"/>
          </a:xfrm>
          <a:prstGeom prst="rect">
            <a:avLst/>
          </a:prstGeom>
          <a:noFill/>
        </p:spPr>
        <p:txBody>
          <a:bodyPr wrap="none" rtlCol="0">
            <a:spAutoFit/>
          </a:bodyPr>
          <a:lstStyle/>
          <a:p>
            <a:r>
              <a:rPr lang="sv-SE" dirty="0" err="1"/>
              <a:t>Reinforcement</a:t>
            </a:r>
            <a:r>
              <a:rPr lang="sv-SE" dirty="0"/>
              <a:t> Learning</a:t>
            </a:r>
            <a:endParaRPr lang="en-US" dirty="0"/>
          </a:p>
        </p:txBody>
      </p:sp>
      <p:sp>
        <p:nvSpPr>
          <p:cNvPr id="22" name="TextBox 21">
            <a:extLst>
              <a:ext uri="{FF2B5EF4-FFF2-40B4-BE49-F238E27FC236}">
                <a16:creationId xmlns:a16="http://schemas.microsoft.com/office/drawing/2014/main" id="{926B7222-810F-425D-9B1F-72BDD8DA13E5}"/>
              </a:ext>
            </a:extLst>
          </p:cNvPr>
          <p:cNvSpPr txBox="1"/>
          <p:nvPr/>
        </p:nvSpPr>
        <p:spPr>
          <a:xfrm>
            <a:off x="7305518" y="6104962"/>
            <a:ext cx="1751505" cy="369332"/>
          </a:xfrm>
          <a:prstGeom prst="rect">
            <a:avLst/>
          </a:prstGeom>
          <a:noFill/>
        </p:spPr>
        <p:txBody>
          <a:bodyPr wrap="none" rtlCol="0">
            <a:spAutoFit/>
          </a:bodyPr>
          <a:lstStyle/>
          <a:p>
            <a:r>
              <a:rPr lang="sv-SE" dirty="0"/>
              <a:t>Computer Vision</a:t>
            </a:r>
            <a:endParaRPr lang="en-US" dirty="0"/>
          </a:p>
        </p:txBody>
      </p:sp>
      <p:sp>
        <p:nvSpPr>
          <p:cNvPr id="23" name="TextBox 22">
            <a:extLst>
              <a:ext uri="{FF2B5EF4-FFF2-40B4-BE49-F238E27FC236}">
                <a16:creationId xmlns:a16="http://schemas.microsoft.com/office/drawing/2014/main" id="{DCF65603-5449-45FB-9FF1-E7A8FA2ABD89}"/>
              </a:ext>
            </a:extLst>
          </p:cNvPr>
          <p:cNvSpPr txBox="1"/>
          <p:nvPr/>
        </p:nvSpPr>
        <p:spPr>
          <a:xfrm>
            <a:off x="5141168" y="3594133"/>
            <a:ext cx="1849609" cy="646331"/>
          </a:xfrm>
          <a:prstGeom prst="rect">
            <a:avLst/>
          </a:prstGeom>
          <a:noFill/>
        </p:spPr>
        <p:txBody>
          <a:bodyPr wrap="none" rtlCol="0">
            <a:spAutoFit/>
          </a:bodyPr>
          <a:lstStyle/>
          <a:p>
            <a:r>
              <a:rPr lang="sv-SE" dirty="0"/>
              <a:t>Neural </a:t>
            </a:r>
            <a:r>
              <a:rPr lang="sv-SE" dirty="0" err="1"/>
              <a:t>Networks</a:t>
            </a:r>
            <a:r>
              <a:rPr lang="sv-SE" dirty="0"/>
              <a:t>/</a:t>
            </a:r>
          </a:p>
          <a:p>
            <a:r>
              <a:rPr lang="sv-SE" dirty="0"/>
              <a:t>Deep Learning</a:t>
            </a:r>
            <a:endParaRPr lang="en-US" dirty="0"/>
          </a:p>
        </p:txBody>
      </p:sp>
      <p:sp>
        <p:nvSpPr>
          <p:cNvPr id="24" name="TextBox 23">
            <a:extLst>
              <a:ext uri="{FF2B5EF4-FFF2-40B4-BE49-F238E27FC236}">
                <a16:creationId xmlns:a16="http://schemas.microsoft.com/office/drawing/2014/main" id="{8BC948F0-979D-4F81-A8A2-C583E138A5F8}"/>
              </a:ext>
            </a:extLst>
          </p:cNvPr>
          <p:cNvSpPr txBox="1"/>
          <p:nvPr/>
        </p:nvSpPr>
        <p:spPr>
          <a:xfrm>
            <a:off x="3210862" y="6049917"/>
            <a:ext cx="1599733" cy="369332"/>
          </a:xfrm>
          <a:prstGeom prst="rect">
            <a:avLst/>
          </a:prstGeom>
          <a:noFill/>
        </p:spPr>
        <p:txBody>
          <a:bodyPr wrap="none" rtlCol="0">
            <a:spAutoFit/>
          </a:bodyPr>
          <a:lstStyle/>
          <a:p>
            <a:r>
              <a:rPr lang="sv-SE" dirty="0"/>
              <a:t>Expert Systems</a:t>
            </a:r>
            <a:endParaRPr lang="en-US" dirty="0"/>
          </a:p>
        </p:txBody>
      </p:sp>
      <p:sp>
        <p:nvSpPr>
          <p:cNvPr id="25" name="TextBox 24">
            <a:extLst>
              <a:ext uri="{FF2B5EF4-FFF2-40B4-BE49-F238E27FC236}">
                <a16:creationId xmlns:a16="http://schemas.microsoft.com/office/drawing/2014/main" id="{6BE846E1-42F2-40FC-98E9-CEA1DA939BAC}"/>
              </a:ext>
            </a:extLst>
          </p:cNvPr>
          <p:cNvSpPr txBox="1"/>
          <p:nvPr/>
        </p:nvSpPr>
        <p:spPr>
          <a:xfrm>
            <a:off x="10453305" y="6519446"/>
            <a:ext cx="1796326" cy="338554"/>
          </a:xfrm>
          <a:prstGeom prst="rect">
            <a:avLst/>
          </a:prstGeom>
          <a:noFill/>
        </p:spPr>
        <p:txBody>
          <a:bodyPr wrap="none" rtlCol="0">
            <a:spAutoFit/>
          </a:bodyPr>
          <a:lstStyle/>
          <a:p>
            <a:r>
              <a:rPr lang="sv-SE" sz="1600" dirty="0"/>
              <a:t>Images by DALL-E 3</a:t>
            </a:r>
            <a:endParaRPr lang="en-US" sz="1600" dirty="0"/>
          </a:p>
        </p:txBody>
      </p:sp>
    </p:spTree>
    <p:extLst>
      <p:ext uri="{BB962C8B-B14F-4D97-AF65-F5344CB8AC3E}">
        <p14:creationId xmlns:p14="http://schemas.microsoft.com/office/powerpoint/2010/main" val="4275375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75140753-98FC-1F10-E4D7-48C1B7A9AE76}"/>
              </a:ext>
            </a:extLst>
          </p:cNvPr>
          <p:cNvSpPr>
            <a:spLocks noGrp="1"/>
          </p:cNvSpPr>
          <p:nvPr>
            <p:ph type="title"/>
          </p:nvPr>
        </p:nvSpPr>
        <p:spPr>
          <a:xfrm>
            <a:off x="686834" y="1153572"/>
            <a:ext cx="3200400" cy="4461163"/>
          </a:xfrm>
        </p:spPr>
        <p:txBody>
          <a:bodyPr>
            <a:normAutofit/>
          </a:bodyPr>
          <a:lstStyle/>
          <a:p>
            <a:r>
              <a:rPr lang="sv-SE">
                <a:solidFill>
                  <a:srgbClr val="FFFFFF"/>
                </a:solidFill>
              </a:rPr>
              <a:t>Generativ AI</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Platshållare för innehåll 2">
            <a:extLst>
              <a:ext uri="{FF2B5EF4-FFF2-40B4-BE49-F238E27FC236}">
                <a16:creationId xmlns:a16="http://schemas.microsoft.com/office/drawing/2014/main" id="{85B1C003-D00A-84D3-5D75-9F9836942DEE}"/>
              </a:ext>
            </a:extLst>
          </p:cNvPr>
          <p:cNvSpPr>
            <a:spLocks noGrp="1"/>
          </p:cNvSpPr>
          <p:nvPr>
            <p:ph idx="1"/>
          </p:nvPr>
        </p:nvSpPr>
        <p:spPr>
          <a:xfrm>
            <a:off x="4447308" y="591344"/>
            <a:ext cx="6906491" cy="5585619"/>
          </a:xfrm>
        </p:spPr>
        <p:txBody>
          <a:bodyPr anchor="ctr">
            <a:normAutofit/>
          </a:bodyPr>
          <a:lstStyle/>
          <a:p>
            <a:pPr marL="0" indent="0">
              <a:buNone/>
            </a:pPr>
            <a:r>
              <a:rPr lang="sv-SE" dirty="0"/>
              <a:t>AI kapabel att generera originell data utifrån inputdata. Det kan vara bilder, text, video, kod, ljud, molekylstrukturer. </a:t>
            </a:r>
          </a:p>
          <a:p>
            <a:r>
              <a:rPr lang="sv-SE" dirty="0"/>
              <a:t>Bild: DALL-E, </a:t>
            </a:r>
            <a:r>
              <a:rPr lang="sv-SE" dirty="0" err="1"/>
              <a:t>Midjourney</a:t>
            </a:r>
            <a:r>
              <a:rPr lang="sv-SE" dirty="0"/>
              <a:t>, </a:t>
            </a:r>
            <a:r>
              <a:rPr lang="sv-SE" dirty="0" err="1"/>
              <a:t>Stable</a:t>
            </a:r>
            <a:r>
              <a:rPr lang="sv-SE" dirty="0"/>
              <a:t> Diffusion</a:t>
            </a:r>
          </a:p>
          <a:p>
            <a:r>
              <a:rPr lang="sv-SE" dirty="0"/>
              <a:t>Språkmodeller: GPT-3/GPT-3,5(-turbo)/GPT-4, Bard, Claude, </a:t>
            </a:r>
            <a:r>
              <a:rPr lang="sv-SE" dirty="0" err="1"/>
              <a:t>LLaMA</a:t>
            </a:r>
            <a:r>
              <a:rPr lang="sv-SE" dirty="0"/>
              <a:t>, GPT-SW3</a:t>
            </a:r>
          </a:p>
          <a:p>
            <a:r>
              <a:rPr lang="sv-SE" dirty="0"/>
              <a:t>Multimodala modeller</a:t>
            </a:r>
          </a:p>
          <a:p>
            <a:endParaRPr lang="sv-SE" dirty="0"/>
          </a:p>
          <a:p>
            <a:endParaRPr lang="sv-SE" dirty="0"/>
          </a:p>
        </p:txBody>
      </p:sp>
    </p:spTree>
    <p:extLst>
      <p:ext uri="{BB962C8B-B14F-4D97-AF65-F5344CB8AC3E}">
        <p14:creationId xmlns:p14="http://schemas.microsoft.com/office/powerpoint/2010/main" val="29986914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E3D4C57-8C92-95CF-9398-92B2DF0F425C}"/>
              </a:ext>
            </a:extLst>
          </p:cNvPr>
          <p:cNvSpPr>
            <a:spLocks noGrp="1"/>
          </p:cNvSpPr>
          <p:nvPr>
            <p:ph type="title"/>
          </p:nvPr>
        </p:nvSpPr>
        <p:spPr/>
        <p:txBody>
          <a:bodyPr/>
          <a:lstStyle/>
          <a:p>
            <a:r>
              <a:rPr lang="sv-SE" dirty="0"/>
              <a:t>Tokens, inte ord</a:t>
            </a:r>
          </a:p>
        </p:txBody>
      </p:sp>
      <p:pic>
        <p:nvPicPr>
          <p:cNvPr id="9" name="Bildobjekt 8">
            <a:extLst>
              <a:ext uri="{FF2B5EF4-FFF2-40B4-BE49-F238E27FC236}">
                <a16:creationId xmlns:a16="http://schemas.microsoft.com/office/drawing/2014/main" id="{B6EDB25C-24CD-5CEB-9F6E-6DCF9CFD4DFA}"/>
              </a:ext>
            </a:extLst>
          </p:cNvPr>
          <p:cNvPicPr>
            <a:picLocks noChangeAspect="1"/>
          </p:cNvPicPr>
          <p:nvPr/>
        </p:nvPicPr>
        <p:blipFill>
          <a:blip r:embed="rId3"/>
          <a:stretch>
            <a:fillRect/>
          </a:stretch>
        </p:blipFill>
        <p:spPr>
          <a:xfrm>
            <a:off x="709963" y="4427670"/>
            <a:ext cx="10020300" cy="2295525"/>
          </a:xfrm>
          <a:prstGeom prst="rect">
            <a:avLst/>
          </a:prstGeom>
        </p:spPr>
      </p:pic>
      <p:pic>
        <p:nvPicPr>
          <p:cNvPr id="4" name="Picture 3">
            <a:extLst>
              <a:ext uri="{FF2B5EF4-FFF2-40B4-BE49-F238E27FC236}">
                <a16:creationId xmlns:a16="http://schemas.microsoft.com/office/drawing/2014/main" id="{15BB776D-6FCD-41BD-8133-97D7031F991D}"/>
              </a:ext>
            </a:extLst>
          </p:cNvPr>
          <p:cNvPicPr>
            <a:picLocks noChangeAspect="1"/>
          </p:cNvPicPr>
          <p:nvPr/>
        </p:nvPicPr>
        <p:blipFill>
          <a:blip r:embed="rId4"/>
          <a:stretch>
            <a:fillRect/>
          </a:stretch>
        </p:blipFill>
        <p:spPr>
          <a:xfrm>
            <a:off x="709963" y="1728742"/>
            <a:ext cx="10020300" cy="2415224"/>
          </a:xfrm>
          <a:prstGeom prst="rect">
            <a:avLst/>
          </a:prstGeom>
        </p:spPr>
      </p:pic>
    </p:spTree>
    <p:extLst>
      <p:ext uri="{BB962C8B-B14F-4D97-AF65-F5344CB8AC3E}">
        <p14:creationId xmlns:p14="http://schemas.microsoft.com/office/powerpoint/2010/main" val="1577309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lowchart: Document 9">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136B8EB7-EC43-4DD3-2A35-E18543E6AA8C}"/>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3200" kern="1200">
                <a:solidFill>
                  <a:srgbClr val="FFFFFF"/>
                </a:solidFill>
                <a:latin typeface="+mj-lt"/>
                <a:ea typeface="+mj-ea"/>
                <a:cs typeface="+mj-cs"/>
              </a:rPr>
              <a:t>Hur fungerar en språkmodell?</a:t>
            </a:r>
          </a:p>
        </p:txBody>
      </p:sp>
      <p:pic>
        <p:nvPicPr>
          <p:cNvPr id="5" name="Platshållare för innehåll 4" descr="En bild som visar cirkel, skärmbild, diagram, linje&#10;&#10;Automatiskt genererad beskrivning">
            <a:extLst>
              <a:ext uri="{FF2B5EF4-FFF2-40B4-BE49-F238E27FC236}">
                <a16:creationId xmlns:a16="http://schemas.microsoft.com/office/drawing/2014/main" id="{4971FCF9-176B-5E3C-9DFA-525A098BFA4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66493" y="640080"/>
            <a:ext cx="4630416" cy="5578816"/>
          </a:xfrm>
          <a:prstGeom prst="rect">
            <a:avLst/>
          </a:prstGeom>
        </p:spPr>
      </p:pic>
    </p:spTree>
    <p:extLst>
      <p:ext uri="{BB962C8B-B14F-4D97-AF65-F5344CB8AC3E}">
        <p14:creationId xmlns:p14="http://schemas.microsoft.com/office/powerpoint/2010/main" val="1585384123"/>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3281</TotalTime>
  <Words>1306</Words>
  <Application>Microsoft Office PowerPoint</Application>
  <PresentationFormat>Widescreen</PresentationFormat>
  <Paragraphs>136</Paragraphs>
  <Slides>22</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Calibri Light</vt:lpstr>
      <vt:lpstr>Office-tema</vt:lpstr>
      <vt:lpstr>AI</vt:lpstr>
      <vt:lpstr>PowerPoint Presentation</vt:lpstr>
      <vt:lpstr>Artificial Intelligence</vt:lpstr>
      <vt:lpstr>Vad är AI?</vt:lpstr>
      <vt:lpstr>Olika typer av AI – konceptuell nivå</vt:lpstr>
      <vt:lpstr>Några tekniska områden inom AI</vt:lpstr>
      <vt:lpstr>Generativ AI</vt:lpstr>
      <vt:lpstr>Tokens, inte ord</vt:lpstr>
      <vt:lpstr>Hur fungerar en språkmodell?</vt:lpstr>
      <vt:lpstr>Träningstekniker och steg</vt:lpstr>
      <vt:lpstr>Juridik och etik</vt:lpstr>
      <vt:lpstr>Reproduktion av stereotyper i AI</vt:lpstr>
      <vt:lpstr>PowerPoint Presentation</vt:lpstr>
      <vt:lpstr>PowerPoint Presentation</vt:lpstr>
      <vt:lpstr>Prompter</vt:lpstr>
      <vt:lpstr>Konversationsträning</vt:lpstr>
      <vt:lpstr>Research assistant</vt:lpstr>
      <vt:lpstr>Terminologi</vt:lpstr>
      <vt:lpstr>Grovt förenklat: OBS! Helt påhittade siffror.</vt:lpstr>
      <vt:lpstr>Grovt förenklat: OBS! Helt påhittade siffror.</vt:lpstr>
      <vt:lpstr>Prompttips</vt:lpstr>
      <vt:lpstr>AI-plan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dc:title>
  <dc:creator>Mattias Wickberg</dc:creator>
  <cp:lastModifiedBy>Mattias Wickberg</cp:lastModifiedBy>
  <cp:revision>43</cp:revision>
  <dcterms:created xsi:type="dcterms:W3CDTF">2023-09-05T06:10:57Z</dcterms:created>
  <dcterms:modified xsi:type="dcterms:W3CDTF">2024-04-09T07:32:57Z</dcterms:modified>
</cp:coreProperties>
</file>