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2" r:id="rId25"/>
    <p:sldId id="283"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Georgia" panose="02040502050405020303" pitchFamily="18" charset="0"/>
      <p:regular r:id="rId32"/>
      <p:bold r:id="rId33"/>
      <p:italic r:id="rId34"/>
      <p:boldItalic r:id="rId35"/>
    </p:embeddedFont>
    <p:embeddedFont>
      <p:font typeface="IBM Plex Sans" panose="020B0503050203000203" pitchFamily="34" charset="0"/>
      <p:regular r:id="rId36"/>
      <p:bold r:id="rId37"/>
      <p:italic r:id="rId38"/>
      <p:boldItalic r:id="rId39"/>
    </p:embeddedFont>
    <p:embeddedFont>
      <p:font typeface="Roboto" panose="02000000000000000000" pitchFamily="2"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600" y="5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wired.com/story/best-algorithms-struggle-recognize-black-faces-equally/"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internetkunskap.se/artiklar/grundkurs-i-ai/vilka-risker-finns-det-med-ai/" TargetMode="External"/><Relationship Id="rId4" Type="http://schemas.openxmlformats.org/officeDocument/2006/relationships/hyperlink" Target="https://medium.com/@socialcreature/ai-and-the-american-smile-76d23a0fbfa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481609b4ac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481609b4ac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54f2243fe6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54f2243fe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4334fc122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4334fc122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24874cf8715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24874cf8715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254f2243fe6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254f2243fe6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4334fc122f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24334fc122f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906d41bd6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906d41bd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4874cf871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24874cf871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4874cf8715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24874cf8715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407ce3082d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2407ce3082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u="sng">
                <a:solidFill>
                  <a:schemeClr val="hlink"/>
                </a:solidFill>
                <a:hlinkClick r:id="rId3"/>
              </a:rPr>
              <a:t>https://www.wired.com/story/best-algorithms-struggle-recognize-black-faces-equally/</a:t>
            </a:r>
            <a:endParaRPr/>
          </a:p>
          <a:p>
            <a:pPr marL="0" lvl="0" indent="0" algn="l" rtl="0">
              <a:spcBef>
                <a:spcPts val="0"/>
              </a:spcBef>
              <a:spcAft>
                <a:spcPts val="0"/>
              </a:spcAft>
              <a:buNone/>
            </a:pPr>
            <a:r>
              <a:rPr lang="sv" u="sng">
                <a:solidFill>
                  <a:schemeClr val="hlink"/>
                </a:solidFill>
                <a:hlinkClick r:id="rId4"/>
              </a:rPr>
              <a:t>https://medium.com/@socialcreature/ai-and-the-american-smile-76d23a0fbfaf</a:t>
            </a:r>
            <a:endParaRPr/>
          </a:p>
          <a:p>
            <a:pPr marL="0" lvl="0" indent="0" algn="l" rtl="0">
              <a:spcBef>
                <a:spcPts val="0"/>
              </a:spcBef>
              <a:spcAft>
                <a:spcPts val="0"/>
              </a:spcAft>
              <a:buNone/>
            </a:pPr>
            <a:r>
              <a:rPr lang="sv" u="sng">
                <a:solidFill>
                  <a:schemeClr val="hlink"/>
                </a:solidFill>
                <a:hlinkClick r:id="rId5"/>
              </a:rPr>
              <a:t>https://internetkunskap.se/artiklar/grundkurs-i-ai/vilka-risker-finns-det-med-ai/</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481609b4ac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481609b4ac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906d41bd68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906d41bd6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906d41bd68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906d41bd68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407ce3082d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407ce3082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24874cf8715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24874cf871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908bfebc58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2908bfebc58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24874cf871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24874cf871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481609b4a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481609b4a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407ce3082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407ce3082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a:t>https://qbi.uq.edu.au/brain/intelligent-machines/history-artificial-intelligence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54612d649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54612d64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481609b4a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481609b4a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481609b4ac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481609b4ac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481609b4ac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481609b4a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2407ce3082d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2407ce3082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sv"/>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sv"/>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ki/File:Neural_network_explain.png"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IBe2o-cZncU"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sv.wikipedia.org/wiki/Deterministisk"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hyperlink" Target="http://www.youtube.com/watch?v=ce616lsed9Y"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spraakbanken.gu.se/"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hyperlink" Target="https://medium.com/ai-sweden/the-nordic-pile-a8d5aaf3db60" TargetMode="Externa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s://medium.com/ai-sweden/the-nordic-pile-a8d5aaf3db60" TargetMode="External"/><Relationship Id="rId3" Type="http://schemas.openxmlformats.org/officeDocument/2006/relationships/hyperlink" Target="https://www.ai.se/en" TargetMode="External"/><Relationship Id="rId7" Type="http://schemas.openxmlformats.org/officeDocument/2006/relationships/hyperlink" Target="https://youtu.be/H1hdQdcM-H4"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hyperlink" Target="https://www.youtube.com/watch?v=LsYnnI1H5rA" TargetMode="External"/><Relationship Id="rId11" Type="http://schemas.openxmlformats.org/officeDocument/2006/relationships/image" Target="../media/image9.png"/><Relationship Id="rId5" Type="http://schemas.openxmlformats.org/officeDocument/2006/relationships/hyperlink" Target="https://www.youtube.com/watch?v=625V8b1yYY4" TargetMode="External"/><Relationship Id="rId10" Type="http://schemas.openxmlformats.org/officeDocument/2006/relationships/hyperlink" Target="https://github.com/Itangalo/AI-Education" TargetMode="External"/><Relationship Id="rId4" Type="http://schemas.openxmlformats.org/officeDocument/2006/relationships/hyperlink" Target="https://www.youtube.com/watch?v=IBe2o-cZncU'" TargetMode="External"/><Relationship Id="rId9" Type="http://schemas.openxmlformats.org/officeDocument/2006/relationships/hyperlink" Target="https://m.youtube.com/watch?v=KSu-me9q7WQ"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zendesk.com/se/blog/machine-learning-and-deep-learnin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https://science.nu/amne/deep-learning-djupinlarning-neuronnat/" TargetMode="External"/><Relationship Id="rId4" Type="http://schemas.openxmlformats.org/officeDocument/2006/relationships/hyperlink" Target="https://sv.wikipedia.org/wiki/Djupinl%C3%A4rnin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sv" dirty="0"/>
              <a:t>Introduktion till AI</a:t>
            </a:r>
            <a:endParaRPr dirty="0"/>
          </a:p>
        </p:txBody>
      </p:sp>
      <p:sp>
        <p:nvSpPr>
          <p:cNvPr id="55" name="Google Shape;55;p13"/>
          <p:cNvSpPr txBox="1">
            <a:spLocks noGrp="1"/>
          </p:cNvSpPr>
          <p:nvPr>
            <p:ph type="subTitle" idx="1"/>
          </p:nvPr>
        </p:nvSpPr>
        <p:spPr>
          <a:xfrm>
            <a:off x="311700" y="3205650"/>
            <a:ext cx="8520600" cy="13902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sv" sz="1800" dirty="0"/>
              <a:t>Ansvarsfriskrivning: </a:t>
            </a:r>
            <a:r>
              <a:rPr lang="sv" sz="1800" dirty="0">
                <a:solidFill>
                  <a:srgbClr val="374151"/>
                </a:solidFill>
                <a:highlight>
                  <a:srgbClr val="F7F7F8"/>
                </a:highlight>
                <a:latin typeface="Roboto"/>
                <a:ea typeface="Roboto"/>
                <a:cs typeface="Roboto"/>
                <a:sym typeface="Roboto"/>
              </a:rPr>
              <a:t>Innehållet i den här presentationen är till stor del genererad av en AI-språkmodell och kan vara ofullständig eller sakna korrekt kontext. </a:t>
            </a:r>
            <a:endParaRPr sz="1800" dirty="0">
              <a:solidFill>
                <a:srgbClr val="374151"/>
              </a:solidFill>
              <a:highlight>
                <a:srgbClr val="F7F7F8"/>
              </a:highlight>
              <a:latin typeface="Roboto"/>
              <a:ea typeface="Roboto"/>
              <a:cs typeface="Roboto"/>
              <a:sym typeface="Roboto"/>
            </a:endParaRPr>
          </a:p>
          <a:p>
            <a:pPr marL="0" lvl="0" indent="0" algn="ctr" rtl="0">
              <a:spcBef>
                <a:spcPts val="0"/>
              </a:spcBef>
              <a:spcAft>
                <a:spcPts val="0"/>
              </a:spcAft>
              <a:buNone/>
            </a:pPr>
            <a:endParaRPr sz="1800" dirty="0">
              <a:solidFill>
                <a:srgbClr val="374151"/>
              </a:solidFill>
              <a:highlight>
                <a:srgbClr val="F7F7F8"/>
              </a:highlight>
              <a:latin typeface="Roboto"/>
              <a:ea typeface="Roboto"/>
              <a:cs typeface="Roboto"/>
              <a:sym typeface="Roboto"/>
            </a:endParaRPr>
          </a:p>
        </p:txBody>
      </p:sp>
      <p:sp>
        <p:nvSpPr>
          <p:cNvPr id="2" name="TextBox 1">
            <a:extLst>
              <a:ext uri="{FF2B5EF4-FFF2-40B4-BE49-F238E27FC236}">
                <a16:creationId xmlns:a16="http://schemas.microsoft.com/office/drawing/2014/main" id="{C5B0AACE-29BB-446C-BFCF-668F0C47DF4C}"/>
              </a:ext>
            </a:extLst>
          </p:cNvPr>
          <p:cNvSpPr txBox="1"/>
          <p:nvPr/>
        </p:nvSpPr>
        <p:spPr>
          <a:xfrm>
            <a:off x="6280298" y="4781347"/>
            <a:ext cx="2863702" cy="253916"/>
          </a:xfrm>
          <a:prstGeom prst="rect">
            <a:avLst/>
          </a:prstGeom>
          <a:noFill/>
        </p:spPr>
        <p:txBody>
          <a:bodyPr wrap="square" rtlCol="0">
            <a:spAutoFit/>
          </a:bodyPr>
          <a:lstStyle/>
          <a:p>
            <a:r>
              <a:rPr lang="sv-SE" sz="1050" dirty="0"/>
              <a:t>Håkan Elderstig &amp; Mattias Wickberg </a:t>
            </a:r>
            <a:r>
              <a:rPr lang="sv-SE" sz="1050" dirty="0" err="1"/>
              <a:t>Hugerth</a:t>
            </a:r>
            <a:r>
              <a:rPr lang="sv-SE" sz="1050" dirty="0"/>
              <a:t> </a:t>
            </a:r>
            <a:endParaRPr lang="en-US" sz="10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2"/>
          <p:cNvSpPr txBox="1">
            <a:spLocks noGrp="1"/>
          </p:cNvSpPr>
          <p:nvPr>
            <p:ph type="title"/>
          </p:nvPr>
        </p:nvSpPr>
        <p:spPr>
          <a:xfrm>
            <a:off x="311700" y="0"/>
            <a:ext cx="8520600" cy="735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Centrala begrepp inom AI (2)</a:t>
            </a:r>
            <a:endParaRPr/>
          </a:p>
        </p:txBody>
      </p:sp>
      <p:sp>
        <p:nvSpPr>
          <p:cNvPr id="130" name="Google Shape;130;p22"/>
          <p:cNvSpPr txBox="1">
            <a:spLocks noGrp="1"/>
          </p:cNvSpPr>
          <p:nvPr>
            <p:ph type="body" idx="1"/>
          </p:nvPr>
        </p:nvSpPr>
        <p:spPr>
          <a:xfrm>
            <a:off x="311700" y="933325"/>
            <a:ext cx="7072200" cy="39966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GPT</a:t>
            </a:r>
            <a:r>
              <a:rPr lang="sv" sz="1600">
                <a:solidFill>
                  <a:srgbClr val="374151"/>
                </a:solidFill>
                <a:latin typeface="Roboto"/>
                <a:ea typeface="Roboto"/>
                <a:cs typeface="Roboto"/>
                <a:sym typeface="Roboto"/>
              </a:rPr>
              <a:t>: Generative Pretrained Transformer, en modell för att generera naturlig språktekt som har förkonfigurerats med massiva mängder data och är förfinad genom träning.</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Transformer</a:t>
            </a:r>
            <a:r>
              <a:rPr lang="sv" sz="1600">
                <a:solidFill>
                  <a:srgbClr val="374151"/>
                </a:solidFill>
                <a:latin typeface="Roboto"/>
                <a:ea typeface="Roboto"/>
                <a:cs typeface="Roboto"/>
                <a:sym typeface="Roboto"/>
              </a:rPr>
              <a:t>: En Transformer är en typ av neural nätverksarkitektur som används för att bearbeta sekvenser av data, såsom text eller ljud.</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LLM: Large Language Model</a:t>
            </a:r>
            <a:r>
              <a:rPr lang="sv" sz="1600">
                <a:solidFill>
                  <a:srgbClr val="374151"/>
                </a:solidFill>
                <a:latin typeface="Roboto"/>
                <a:ea typeface="Roboto"/>
                <a:cs typeface="Roboto"/>
                <a:sym typeface="Roboto"/>
              </a:rPr>
              <a:t>, en typ av AI-modell som är avsedd för att generera text eller svar på frågor baserat på stora mängder språkdata.</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Neurala nät</a:t>
            </a:r>
            <a:r>
              <a:rPr lang="sv" sz="1600">
                <a:solidFill>
                  <a:srgbClr val="374151"/>
                </a:solidFill>
                <a:latin typeface="Roboto"/>
                <a:ea typeface="Roboto"/>
                <a:cs typeface="Roboto"/>
                <a:sym typeface="Roboto"/>
              </a:rPr>
              <a:t>: En typ av AI-arkitektur som efterliknar hjärnans funktion genom att använda flera lager av noder som bearbetar data på olika nivåer av abstraktion.</a:t>
            </a:r>
            <a:endParaRPr sz="1600">
              <a:solidFill>
                <a:srgbClr val="374151"/>
              </a:solidFill>
              <a:latin typeface="Roboto"/>
              <a:ea typeface="Roboto"/>
              <a:cs typeface="Roboto"/>
              <a:sym typeface="Roboto"/>
            </a:endParaRPr>
          </a:p>
          <a:p>
            <a:pPr marL="457200" lvl="0" indent="0" algn="l" rtl="0">
              <a:spcBef>
                <a:spcPts val="0"/>
              </a:spcBef>
              <a:spcAft>
                <a:spcPts val="0"/>
              </a:spcAft>
              <a:buNone/>
            </a:pPr>
            <a:endParaRPr sz="1600">
              <a:solidFill>
                <a:srgbClr val="37415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t>Centrala begrepp inom AI (3)</a:t>
            </a:r>
            <a:endParaRPr/>
          </a:p>
        </p:txBody>
      </p:sp>
      <p:sp>
        <p:nvSpPr>
          <p:cNvPr id="136" name="Google Shape;136;p23"/>
          <p:cNvSpPr txBox="1">
            <a:spLocks noGrp="1"/>
          </p:cNvSpPr>
          <p:nvPr>
            <p:ph type="body" idx="1"/>
          </p:nvPr>
        </p:nvSpPr>
        <p:spPr>
          <a:xfrm>
            <a:off x="422875" y="1293900"/>
            <a:ext cx="7095300" cy="39966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Grundträning</a:t>
            </a:r>
            <a:r>
              <a:rPr lang="sv" sz="1600">
                <a:solidFill>
                  <a:srgbClr val="374151"/>
                </a:solidFill>
                <a:latin typeface="Roboto"/>
                <a:ea typeface="Roboto"/>
                <a:cs typeface="Roboto"/>
                <a:sym typeface="Roboto"/>
              </a:rPr>
              <a:t>: Det är en process att träna en AI-modell från grunden på en stor mängd data för att förbättra dess prestanda.</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Fine-tuning</a:t>
            </a:r>
            <a:r>
              <a:rPr lang="sv" sz="1600">
                <a:solidFill>
                  <a:srgbClr val="374151"/>
                </a:solidFill>
                <a:latin typeface="Roboto"/>
                <a:ea typeface="Roboto"/>
                <a:cs typeface="Roboto"/>
                <a:sym typeface="Roboto"/>
              </a:rPr>
              <a:t>: En process att justera en tränad AI-modell på en mindre mängd data för att förbättra dess prestanda på en specifik uppgift.</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Inferens</a:t>
            </a:r>
            <a:r>
              <a:rPr lang="sv" sz="1600">
                <a:solidFill>
                  <a:srgbClr val="374151"/>
                </a:solidFill>
                <a:latin typeface="Roboto"/>
                <a:ea typeface="Roboto"/>
                <a:cs typeface="Roboto"/>
                <a:sym typeface="Roboto"/>
              </a:rPr>
              <a:t>: Det är en process där en tränad AI-modell används för att göra förutsägelser på nya data, baserat på sin tidigare inlärning.</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Prompt</a:t>
            </a:r>
            <a:r>
              <a:rPr lang="sv" sz="1600">
                <a:solidFill>
                  <a:srgbClr val="374151"/>
                </a:solidFill>
                <a:latin typeface="Roboto"/>
                <a:ea typeface="Roboto"/>
                <a:cs typeface="Roboto"/>
                <a:sym typeface="Roboto"/>
              </a:rPr>
              <a:t>: En kort text eller fras som används för att initiera en generativ AI-modell att skapa text.</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Token</a:t>
            </a:r>
            <a:r>
              <a:rPr lang="sv" sz="1600">
                <a:solidFill>
                  <a:srgbClr val="374151"/>
                </a:solidFill>
                <a:latin typeface="Roboto"/>
                <a:ea typeface="Roboto"/>
                <a:cs typeface="Roboto"/>
                <a:sym typeface="Roboto"/>
              </a:rPr>
              <a:t>: En enskild enhet av data, såsom ett ord eller en siffra, som används som indata till en AI-modell för att bearbeta informationen.</a:t>
            </a:r>
            <a:endParaRPr sz="1600">
              <a:solidFill>
                <a:srgbClr val="37415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Neurala nät</a:t>
            </a:r>
            <a:endParaRPr/>
          </a:p>
        </p:txBody>
      </p:sp>
      <p:sp>
        <p:nvSpPr>
          <p:cNvPr id="142" name="Google Shape;142;p24"/>
          <p:cNvSpPr txBox="1">
            <a:spLocks noGrp="1"/>
          </p:cNvSpPr>
          <p:nvPr>
            <p:ph type="body" idx="1"/>
          </p:nvPr>
        </p:nvSpPr>
        <p:spPr>
          <a:xfrm>
            <a:off x="7310975" y="260400"/>
            <a:ext cx="1833000" cy="3762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1200"/>
              </a:spcAft>
              <a:buNone/>
            </a:pPr>
            <a:r>
              <a:rPr lang="sv"/>
              <a:t>Bild från </a:t>
            </a:r>
            <a:r>
              <a:rPr lang="sv" u="sng">
                <a:solidFill>
                  <a:schemeClr val="hlink"/>
                </a:solidFill>
                <a:hlinkClick r:id="rId3"/>
              </a:rPr>
              <a:t>Wikipedia</a:t>
            </a:r>
            <a:endParaRPr/>
          </a:p>
        </p:txBody>
      </p:sp>
      <p:pic>
        <p:nvPicPr>
          <p:cNvPr id="143" name="Google Shape;143;p24"/>
          <p:cNvPicPr preferRelativeResize="0"/>
          <p:nvPr/>
        </p:nvPicPr>
        <p:blipFill>
          <a:blip r:embed="rId4">
            <a:alphaModFix/>
          </a:blip>
          <a:stretch>
            <a:fillRect/>
          </a:stretch>
        </p:blipFill>
        <p:spPr>
          <a:xfrm>
            <a:off x="3033075" y="941525"/>
            <a:ext cx="6792843" cy="3820974"/>
          </a:xfrm>
          <a:prstGeom prst="rect">
            <a:avLst/>
          </a:prstGeom>
          <a:noFill/>
          <a:ln>
            <a:noFill/>
          </a:ln>
        </p:spPr>
      </p:pic>
      <p:sp>
        <p:nvSpPr>
          <p:cNvPr id="144" name="Google Shape;144;p24"/>
          <p:cNvSpPr txBox="1"/>
          <p:nvPr/>
        </p:nvSpPr>
        <p:spPr>
          <a:xfrm>
            <a:off x="204575" y="1534275"/>
            <a:ext cx="3351000" cy="2846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800">
                <a:solidFill>
                  <a:srgbClr val="374151"/>
                </a:solidFill>
                <a:highlight>
                  <a:srgbClr val="F7F7F8"/>
                </a:highlight>
                <a:latin typeface="Roboto"/>
                <a:ea typeface="Roboto"/>
                <a:cs typeface="Roboto"/>
                <a:sym typeface="Roboto"/>
              </a:rPr>
              <a:t>Neurala nätverk är datoralgoritmer som inspirerats av hjärnans funktion. </a:t>
            </a:r>
            <a:endParaRPr sz="1800">
              <a:solidFill>
                <a:srgbClr val="374151"/>
              </a:solidFill>
              <a:highlight>
                <a:srgbClr val="F7F7F8"/>
              </a:highlight>
              <a:latin typeface="Roboto"/>
              <a:ea typeface="Roboto"/>
              <a:cs typeface="Roboto"/>
              <a:sym typeface="Roboto"/>
            </a:endParaRPr>
          </a:p>
          <a:p>
            <a:pPr marL="0" lvl="0" indent="0" algn="l" rtl="0">
              <a:lnSpc>
                <a:spcPct val="115000"/>
              </a:lnSpc>
              <a:spcBef>
                <a:spcPts val="1200"/>
              </a:spcBef>
              <a:spcAft>
                <a:spcPts val="1200"/>
              </a:spcAft>
              <a:buNone/>
            </a:pPr>
            <a:r>
              <a:rPr lang="sv" sz="1800">
                <a:solidFill>
                  <a:srgbClr val="374151"/>
                </a:solidFill>
                <a:highlight>
                  <a:srgbClr val="F7F7F8"/>
                </a:highlight>
                <a:latin typeface="Roboto"/>
                <a:ea typeface="Roboto"/>
                <a:cs typeface="Roboto"/>
                <a:sym typeface="Roboto"/>
              </a:rPr>
              <a:t>De består av sammankopplade </a:t>
            </a:r>
            <a:r>
              <a:rPr lang="sv" sz="1800" b="1">
                <a:solidFill>
                  <a:srgbClr val="374151"/>
                </a:solidFill>
                <a:highlight>
                  <a:srgbClr val="F7F7F8"/>
                </a:highlight>
                <a:latin typeface="Roboto"/>
                <a:ea typeface="Roboto"/>
                <a:cs typeface="Roboto"/>
                <a:sym typeface="Roboto"/>
              </a:rPr>
              <a:t>noder </a:t>
            </a:r>
            <a:r>
              <a:rPr lang="sv" sz="1800">
                <a:solidFill>
                  <a:srgbClr val="374151"/>
                </a:solidFill>
                <a:highlight>
                  <a:srgbClr val="F7F7F8"/>
                </a:highlight>
                <a:latin typeface="Roboto"/>
                <a:ea typeface="Roboto"/>
                <a:cs typeface="Roboto"/>
                <a:sym typeface="Roboto"/>
              </a:rPr>
              <a:t>som bearbetar och överför information genom </a:t>
            </a:r>
            <a:r>
              <a:rPr lang="sv" sz="1800" b="1">
                <a:solidFill>
                  <a:srgbClr val="374151"/>
                </a:solidFill>
                <a:highlight>
                  <a:srgbClr val="F7F7F8"/>
                </a:highlight>
                <a:latin typeface="Roboto"/>
                <a:ea typeface="Roboto"/>
                <a:cs typeface="Roboto"/>
                <a:sym typeface="Roboto"/>
              </a:rPr>
              <a:t>viktade signaler</a:t>
            </a:r>
            <a:r>
              <a:rPr lang="sv" sz="1800">
                <a:solidFill>
                  <a:srgbClr val="374151"/>
                </a:solidFill>
                <a:highlight>
                  <a:srgbClr val="F7F7F8"/>
                </a:highlight>
                <a:latin typeface="Roboto"/>
                <a:ea typeface="Roboto"/>
                <a:cs typeface="Roboto"/>
                <a:sym typeface="Roboto"/>
              </a:rPr>
              <a: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Beskrivning</a:t>
            </a:r>
            <a:endParaRPr/>
          </a:p>
        </p:txBody>
      </p:sp>
      <p:sp>
        <p:nvSpPr>
          <p:cNvPr id="150" name="Google Shape;150;p25"/>
          <p:cNvSpPr txBox="1">
            <a:spLocks noGrp="1"/>
          </p:cNvSpPr>
          <p:nvPr>
            <p:ph type="body" idx="1"/>
          </p:nvPr>
        </p:nvSpPr>
        <p:spPr>
          <a:xfrm>
            <a:off x="311700" y="1152475"/>
            <a:ext cx="40623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endParaRPr>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a:solidFill>
                  <a:srgbClr val="374151"/>
                </a:solidFill>
                <a:highlight>
                  <a:srgbClr val="F7F7F8"/>
                </a:highlight>
                <a:latin typeface="Roboto"/>
                <a:ea typeface="Roboto"/>
                <a:cs typeface="Roboto"/>
                <a:sym typeface="Roboto"/>
              </a:rPr>
              <a:t>Genom inlärning kan de anpassa sig för att utföra uppgifter som mönsterigenkänning och prediktion.</a:t>
            </a:r>
            <a:endParaRPr>
              <a:solidFill>
                <a:srgbClr val="374151"/>
              </a:solidFill>
              <a:highlight>
                <a:srgbClr val="F7F7F8"/>
              </a:highlight>
              <a:latin typeface="Roboto"/>
              <a:ea typeface="Roboto"/>
              <a:cs typeface="Roboto"/>
              <a:sym typeface="Roboto"/>
            </a:endParaRPr>
          </a:p>
          <a:p>
            <a:pPr marL="0" lvl="0" indent="0" algn="l" rtl="0">
              <a:spcBef>
                <a:spcPts val="1200"/>
              </a:spcBef>
              <a:spcAft>
                <a:spcPts val="1500"/>
              </a:spcAft>
              <a:buClr>
                <a:schemeClr val="dk1"/>
              </a:buClr>
              <a:buSzPts val="1100"/>
              <a:buFont typeface="Arial"/>
              <a:buNone/>
            </a:pPr>
            <a:r>
              <a:rPr lang="sv">
                <a:solidFill>
                  <a:srgbClr val="374151"/>
                </a:solidFill>
                <a:highlight>
                  <a:srgbClr val="F7F7F8"/>
                </a:highlight>
                <a:latin typeface="Roboto"/>
                <a:ea typeface="Roboto"/>
                <a:cs typeface="Roboto"/>
                <a:sym typeface="Roboto"/>
              </a:rPr>
              <a:t>I en språkmodell baserad på ett neuralt nätverk kan noderna, eller neuroner, innehålla olika typer av information och funktioner för att bearbeta och generera språklig text. </a:t>
            </a:r>
            <a:endParaRPr>
              <a:solidFill>
                <a:srgbClr val="374151"/>
              </a:solidFill>
              <a:highlight>
                <a:srgbClr val="F7F7F8"/>
              </a:highlight>
              <a:latin typeface="Roboto"/>
              <a:ea typeface="Roboto"/>
              <a:cs typeface="Roboto"/>
              <a:sym typeface="Roboto"/>
            </a:endParaRPr>
          </a:p>
        </p:txBody>
      </p:sp>
      <p:pic>
        <p:nvPicPr>
          <p:cNvPr id="151" name="Google Shape;151;p25"/>
          <p:cNvPicPr preferRelativeResize="0"/>
          <p:nvPr/>
        </p:nvPicPr>
        <p:blipFill>
          <a:blip r:embed="rId3">
            <a:alphaModFix/>
          </a:blip>
          <a:stretch>
            <a:fillRect/>
          </a:stretch>
        </p:blipFill>
        <p:spPr>
          <a:xfrm>
            <a:off x="4286250" y="266700"/>
            <a:ext cx="4857750" cy="4876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Nodernas innehåll och funktion</a:t>
            </a:r>
            <a:endParaRPr/>
          </a:p>
        </p:txBody>
      </p:sp>
      <p:sp>
        <p:nvSpPr>
          <p:cNvPr id="157" name="Google Shape;157;p26"/>
          <p:cNvSpPr txBox="1">
            <a:spLocks noGrp="1"/>
          </p:cNvSpPr>
          <p:nvPr>
            <p:ph type="body" idx="1"/>
          </p:nvPr>
        </p:nvSpPr>
        <p:spPr>
          <a:xfrm>
            <a:off x="311700" y="1152475"/>
            <a:ext cx="8520600" cy="37377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sv" sz="1400" b="1">
                <a:solidFill>
                  <a:srgbClr val="374151"/>
                </a:solidFill>
                <a:highlight>
                  <a:srgbClr val="F7F7F8"/>
                </a:highlight>
                <a:latin typeface="Roboto"/>
                <a:ea typeface="Roboto"/>
                <a:cs typeface="Roboto"/>
                <a:sym typeface="Roboto"/>
              </a:rPr>
              <a:t>Inmatningsnoder </a:t>
            </a:r>
            <a:r>
              <a:rPr lang="sv" sz="1400">
                <a:solidFill>
                  <a:srgbClr val="374151"/>
                </a:solidFill>
                <a:highlight>
                  <a:srgbClr val="F7F7F8"/>
                </a:highlight>
                <a:latin typeface="Roboto"/>
                <a:ea typeface="Roboto"/>
                <a:cs typeface="Roboto"/>
                <a:sym typeface="Roboto"/>
              </a:rPr>
              <a:t>(input nodes): Dessa tar emot indata, såsom ord, fraser eller sekvenser av ord. Varje nod kan representera en specifik aspekt av indata, till exempel ett enskilt ord eller en del av en mening.</a:t>
            </a:r>
            <a:endParaRPr sz="1400">
              <a:solidFill>
                <a:srgbClr val="374151"/>
              </a:solidFill>
              <a:highlight>
                <a:srgbClr val="F7F7F8"/>
              </a:highlight>
              <a:latin typeface="Roboto"/>
              <a:ea typeface="Roboto"/>
              <a:cs typeface="Roboto"/>
              <a:sym typeface="Roboto"/>
            </a:endParaRPr>
          </a:p>
          <a:p>
            <a:pPr marL="0" lvl="0" indent="-228600" algn="l" rtl="0">
              <a:spcBef>
                <a:spcPts val="1500"/>
              </a:spcBef>
              <a:spcAft>
                <a:spcPts val="0"/>
              </a:spcAft>
              <a:buClr>
                <a:srgbClr val="374151"/>
              </a:buClr>
              <a:buSzPts val="1400"/>
              <a:buFont typeface="Roboto"/>
              <a:buNone/>
            </a:pPr>
            <a:r>
              <a:rPr lang="sv" sz="1400" b="1">
                <a:solidFill>
                  <a:srgbClr val="374151"/>
                </a:solidFill>
                <a:highlight>
                  <a:srgbClr val="F7F7F8"/>
                </a:highlight>
                <a:latin typeface="Roboto"/>
                <a:ea typeface="Roboto"/>
                <a:cs typeface="Roboto"/>
                <a:sym typeface="Roboto"/>
              </a:rPr>
              <a:t>Viktnoder </a:t>
            </a:r>
            <a:r>
              <a:rPr lang="sv" sz="1400">
                <a:solidFill>
                  <a:srgbClr val="374151"/>
                </a:solidFill>
                <a:highlight>
                  <a:srgbClr val="F7F7F8"/>
                </a:highlight>
                <a:latin typeface="Roboto"/>
                <a:ea typeface="Roboto"/>
                <a:cs typeface="Roboto"/>
                <a:sym typeface="Roboto"/>
              </a:rPr>
              <a:t>(weight nodes): Varje nod är kopplad till en vikt, som representerar styrkan eller betydelsen av dess bidrag till nästa lager. Dessa vikter justeras under träning för att optimera modellens prestanda.</a:t>
            </a:r>
            <a:br>
              <a:rPr lang="sv" sz="1400">
                <a:solidFill>
                  <a:srgbClr val="374151"/>
                </a:solidFill>
                <a:highlight>
                  <a:srgbClr val="F7F7F8"/>
                </a:highlight>
                <a:latin typeface="Roboto"/>
                <a:ea typeface="Roboto"/>
                <a:cs typeface="Roboto"/>
                <a:sym typeface="Roboto"/>
              </a:rPr>
            </a:br>
            <a:endParaRPr sz="1400">
              <a:solidFill>
                <a:srgbClr val="374151"/>
              </a:solidFill>
              <a:highlight>
                <a:srgbClr val="F7F7F8"/>
              </a:highlight>
              <a:latin typeface="Roboto"/>
              <a:ea typeface="Roboto"/>
              <a:cs typeface="Roboto"/>
              <a:sym typeface="Roboto"/>
            </a:endParaRPr>
          </a:p>
          <a:p>
            <a:pPr marL="0" lvl="0" indent="-228600" algn="l" rtl="0">
              <a:spcBef>
                <a:spcPts val="0"/>
              </a:spcBef>
              <a:spcAft>
                <a:spcPts val="0"/>
              </a:spcAft>
              <a:buClr>
                <a:srgbClr val="374151"/>
              </a:buClr>
              <a:buSzPts val="1400"/>
              <a:buFont typeface="Roboto"/>
              <a:buNone/>
            </a:pPr>
            <a:r>
              <a:rPr lang="sv" sz="1400" b="1">
                <a:solidFill>
                  <a:srgbClr val="374151"/>
                </a:solidFill>
                <a:highlight>
                  <a:srgbClr val="F7F7F8"/>
                </a:highlight>
                <a:latin typeface="Roboto"/>
                <a:ea typeface="Roboto"/>
                <a:cs typeface="Roboto"/>
                <a:sym typeface="Roboto"/>
              </a:rPr>
              <a:t>Dolda nodlager </a:t>
            </a:r>
            <a:r>
              <a:rPr lang="sv" sz="1400">
                <a:solidFill>
                  <a:srgbClr val="374151"/>
                </a:solidFill>
                <a:highlight>
                  <a:srgbClr val="F7F7F8"/>
                </a:highlight>
                <a:latin typeface="Roboto"/>
                <a:ea typeface="Roboto"/>
                <a:cs typeface="Roboto"/>
                <a:sym typeface="Roboto"/>
              </a:rPr>
              <a:t>(hidden node layers): Dessa lager innehåller noder som bearbetar och representerar inmatningsdatan genom att applicera olika matematiska operationer, såsom linjär transformation och icke-linjära aktiveringsfunktioner. Dessa noder är vanligtvis organiserade i flera lager för att tillåta en hierarkisk representation av data.</a:t>
            </a:r>
            <a:endParaRPr sz="1400">
              <a:solidFill>
                <a:srgbClr val="374151"/>
              </a:solidFill>
              <a:highlight>
                <a:srgbClr val="F7F7F8"/>
              </a:highlight>
              <a:latin typeface="Roboto"/>
              <a:ea typeface="Roboto"/>
              <a:cs typeface="Roboto"/>
              <a:sym typeface="Roboto"/>
            </a:endParaRPr>
          </a:p>
          <a:p>
            <a:pPr marL="0" lvl="0" indent="-228600" algn="l" rtl="0">
              <a:spcBef>
                <a:spcPts val="0"/>
              </a:spcBef>
              <a:spcAft>
                <a:spcPts val="0"/>
              </a:spcAft>
              <a:buClr>
                <a:srgbClr val="374151"/>
              </a:buClr>
              <a:buSzPts val="1400"/>
              <a:buFont typeface="Roboto"/>
              <a:buNone/>
            </a:pPr>
            <a:endParaRPr sz="1400">
              <a:solidFill>
                <a:srgbClr val="374151"/>
              </a:solidFill>
              <a:highlight>
                <a:srgbClr val="F7F7F8"/>
              </a:highlight>
              <a:latin typeface="Roboto"/>
              <a:ea typeface="Roboto"/>
              <a:cs typeface="Roboto"/>
              <a:sym typeface="Roboto"/>
            </a:endParaRPr>
          </a:p>
          <a:p>
            <a:pPr marL="0" lvl="0" indent="-228600" algn="l" rtl="0">
              <a:spcBef>
                <a:spcPts val="0"/>
              </a:spcBef>
              <a:spcAft>
                <a:spcPts val="0"/>
              </a:spcAft>
              <a:buClr>
                <a:srgbClr val="374151"/>
              </a:buClr>
              <a:buSzPts val="1400"/>
              <a:buFont typeface="Roboto"/>
              <a:buNone/>
            </a:pPr>
            <a:r>
              <a:rPr lang="sv" sz="1400" b="1">
                <a:solidFill>
                  <a:srgbClr val="374151"/>
                </a:solidFill>
                <a:highlight>
                  <a:srgbClr val="F7F7F8"/>
                </a:highlight>
                <a:latin typeface="Roboto"/>
                <a:ea typeface="Roboto"/>
                <a:cs typeface="Roboto"/>
                <a:sym typeface="Roboto"/>
              </a:rPr>
              <a:t>Utnoder </a:t>
            </a:r>
            <a:r>
              <a:rPr lang="sv" sz="1400">
                <a:solidFill>
                  <a:srgbClr val="374151"/>
                </a:solidFill>
                <a:highlight>
                  <a:srgbClr val="F7F7F8"/>
                </a:highlight>
                <a:latin typeface="Roboto"/>
                <a:ea typeface="Roboto"/>
                <a:cs typeface="Roboto"/>
                <a:sym typeface="Roboto"/>
              </a:rPr>
              <a:t>(output nodes): Dessa noder genererar utdata eller förutsägelser baserat på den bearbetade informationen från det sista dolda lagret. I en språkmodell kan utnoderna producera </a:t>
            </a:r>
            <a:r>
              <a:rPr lang="sv" sz="1400" b="1">
                <a:solidFill>
                  <a:srgbClr val="374151"/>
                </a:solidFill>
                <a:highlight>
                  <a:srgbClr val="F7F7F8"/>
                </a:highlight>
                <a:latin typeface="Roboto"/>
                <a:ea typeface="Roboto"/>
                <a:cs typeface="Roboto"/>
                <a:sym typeface="Roboto"/>
              </a:rPr>
              <a:t>nästa ord i en sekvens</a:t>
            </a:r>
            <a:r>
              <a:rPr lang="sv" sz="1400">
                <a:solidFill>
                  <a:srgbClr val="374151"/>
                </a:solidFill>
                <a:highlight>
                  <a:srgbClr val="F7F7F8"/>
                </a:highlight>
                <a:latin typeface="Roboto"/>
                <a:ea typeface="Roboto"/>
                <a:cs typeface="Roboto"/>
                <a:sym typeface="Roboto"/>
              </a:rPr>
              <a:t> eller förutsäga sannolikheter för olika ord eller fraser</a:t>
            </a:r>
            <a:endParaRPr sz="1400">
              <a:solidFill>
                <a:srgbClr val="374151"/>
              </a:solidFill>
              <a:highlight>
                <a:srgbClr val="F7F7F8"/>
              </a:highlight>
              <a:latin typeface="Roboto"/>
              <a:ea typeface="Roboto"/>
              <a:cs typeface="Roboto"/>
              <a:sym typeface="Roboto"/>
            </a:endParaRPr>
          </a:p>
          <a:p>
            <a:pPr marL="0" lvl="0" indent="0" algn="l" rtl="0">
              <a:spcBef>
                <a:spcPts val="1500"/>
              </a:spcBef>
              <a:spcAft>
                <a:spcPts val="1200"/>
              </a:spcAft>
              <a:buNone/>
            </a:pPr>
            <a:endParaRPr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Stora språkmodeller</a:t>
            </a:r>
            <a:endParaRPr/>
          </a:p>
        </p:txBody>
      </p:sp>
      <p:sp>
        <p:nvSpPr>
          <p:cNvPr id="163" name="Google Shape;163;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sz="1600">
                <a:solidFill>
                  <a:srgbClr val="374151"/>
                </a:solidFill>
                <a:highlight>
                  <a:srgbClr val="F7F7F8"/>
                </a:highlight>
                <a:latin typeface="Roboto"/>
                <a:ea typeface="Roboto"/>
                <a:cs typeface="Roboto"/>
                <a:sym typeface="Roboto"/>
              </a:rPr>
              <a:t>Stora språkmodeller är avancerade AI-modeller som tränas på enorma mängder textdata. </a:t>
            </a:r>
            <a:endParaRPr sz="16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600">
                <a:solidFill>
                  <a:srgbClr val="374151"/>
                </a:solidFill>
                <a:highlight>
                  <a:srgbClr val="F7F7F8"/>
                </a:highlight>
                <a:latin typeface="Roboto"/>
                <a:ea typeface="Roboto"/>
                <a:cs typeface="Roboto"/>
                <a:sym typeface="Roboto"/>
              </a:rPr>
              <a:t>De använder transformerarkitekturer och "self-attention" för att förstå och generera naturligt språk. </a:t>
            </a:r>
            <a:endParaRPr sz="1600">
              <a:solidFill>
                <a:srgbClr val="374151"/>
              </a:solidFill>
              <a:highlight>
                <a:srgbClr val="F7F7F8"/>
              </a:highlight>
              <a:latin typeface="Roboto"/>
              <a:ea typeface="Roboto"/>
              <a:cs typeface="Roboto"/>
              <a:sym typeface="Roboto"/>
            </a:endParaRPr>
          </a:p>
          <a:p>
            <a:pPr marL="0" lvl="0" indent="0" algn="l" rtl="0">
              <a:spcBef>
                <a:spcPts val="1200"/>
              </a:spcBef>
              <a:spcAft>
                <a:spcPts val="1200"/>
              </a:spcAft>
              <a:buNone/>
            </a:pPr>
            <a:r>
              <a:rPr lang="sv" sz="1600">
                <a:solidFill>
                  <a:srgbClr val="374151"/>
                </a:solidFill>
                <a:highlight>
                  <a:srgbClr val="F7F7F8"/>
                </a:highlight>
                <a:latin typeface="Roboto"/>
                <a:ea typeface="Roboto"/>
                <a:cs typeface="Roboto"/>
                <a:sym typeface="Roboto"/>
              </a:rPr>
              <a:t>GPT-3 är en mycket stor modell som har 175 miljarder parametrar, och den uppskattas vara runt 350 GB i storlek. Generellt sett är GPT-modeller stora och resurskrävande, med miljontals eller miljarder noder och parametrar.</a:t>
            </a:r>
            <a:endParaRPr sz="1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Mer historik och fördjupning</a:t>
            </a:r>
            <a:endParaRPr/>
          </a:p>
        </p:txBody>
      </p:sp>
      <p:sp>
        <p:nvSpPr>
          <p:cNvPr id="169" name="Google Shape;169;p28"/>
          <p:cNvSpPr txBox="1">
            <a:spLocks noGrp="1"/>
          </p:cNvSpPr>
          <p:nvPr>
            <p:ph type="body" idx="1"/>
          </p:nvPr>
        </p:nvSpPr>
        <p:spPr>
          <a:xfrm>
            <a:off x="7691700" y="3978200"/>
            <a:ext cx="1452300" cy="1069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70" name="Google Shape;170;p28" descr="--- About ColdFusion ---&#10;ColdFusion is an Australian based online media company independently run by Dagogo Altraide since 2009. Topics cover anything in science, technology, history and business in a calm and relaxed environment. &#10;&#10;If you enjoy my content, please consider subscribing!&#10;I'm also on Patreon: https://www.patreon.com/ColdFusion_TV&#10;Bitcoin address: 13SjyCXPB9o3iN4LitYQ2wYKeqYTShPub8&#10;&#10;--- ColdFusion Book written by Dagogo Altraide ---&#10;Learn about the individuals who invented everything we use everyday. &#10;Get the book on Amazon: http://bit.ly/NewThinkingbook&#10;Get the book on Google Play: http://bit.ly/NewThinkingGooglePlay&#10;https://newthinkingbook.squarespace.com/about/&#10;&#10;--- ColdFusion Social Media ---&#10;» Twitter | @ColdFusion_TV&#10;» Instagram | coldfusiontv&#10;» Facebook | https://www.facebook.com/ColdFusionTV&#10;&#10;--- ColdFusion Podcast links ---&#10;Google Podcasts - http://bit.ly/2xo8doR&#10;Apple Podcasts - https://apple.co/2WI2IeU&#10;Spotify - https://spoti.fi/2KT1taB&#10;Stitcher - http://bit.ly/2WI4f4E&#10;&#10;Sources:&#10;&#10;New Thinking by Dagogo Altraide  &#10;&#10;https://hbr.org/2017/01/the-humans-working-behind-the-ai-curtain &#10;&#10;2 minute papers video: https://youtu.be/Lu56xVlZ40M&#10;&#10;https://www.forbes.com/sites/forbestechcouncil/2018/05/18/introducing-the-humans-behind-artificial-intelligence/#b5e773b53613 &#10;&#10;https://arxiv.org/pdf/1702.07800.pdf &#10;&#10;https://www.forbes.com/sites/insights-intelai/2018/07/17/yann-lecun-an-ai-groundbreaker-takes-stock/#477ca30c586c &#10;&#10;http://www.mooreslaw.org/ &#10;&#10;https://www.wired.com/2013/06/yoshua-bengio/ &#10;&#10;https://www.youtube.com/watch?v=Dk7h22mRYHQ&amp;t=748s &#10;&#10;https://www.forbes.com/sites/robertadams/2017/01/10/10-powerful-examples-of-artificial-intelligence-in-use-today/#4f1a337a420d &#10;&#10;https://emerj.com/ai-sector-overviews/everyday-examples-of-ai/&#10; &#10;https://builtin.com/artificial-intelligence/examples-ai-in-industry &#10;&#10;https://www.newyorker.com/magazine/2015/11/23/doomsday-invention-artificial-intelligence-nick-bostrom &#10;&#10;//Soundtrack//&#10;&#10;Outro track: https://burnwater.bandcamp.com/track/never-lose-sight&#10;&#10;* rest coming soon*&#10;&#10;» Music I produce | http://burnwater.bandcamp.com or &#10;» http://www.soundcloud.com/burnwater&#10;» https://www.patreon.com/ColdFusion_TV&#10;» Collection of music used in videos: https://www.youtube.com/watch?v=YOrJJKW31OA&#10;&#10;Producer: Dagogo Altraide&#10;&#10;Why are you still reading?" title="Who Invented A.I.? - The Pioneers of Our Future">
            <a:hlinkClick r:id="rId3"/>
          </p:cNvPr>
          <p:cNvPicPr preferRelativeResize="0"/>
          <p:nvPr/>
        </p:nvPicPr>
        <p:blipFill>
          <a:blip r:embed="rId4">
            <a:alphaModFix/>
          </a:blip>
          <a:stretch>
            <a:fillRect/>
          </a:stretch>
        </p:blipFill>
        <p:spPr>
          <a:xfrm>
            <a:off x="455850" y="1152475"/>
            <a:ext cx="6924300" cy="3894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Hur tränar man en språkmodell som ChatGPT?</a:t>
            </a:r>
            <a:endParaRPr/>
          </a:p>
        </p:txBody>
      </p:sp>
      <p:sp>
        <p:nvSpPr>
          <p:cNvPr id="176" name="Google Shape;176;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sv" sz="1900">
                <a:solidFill>
                  <a:srgbClr val="374151"/>
                </a:solidFill>
                <a:highlight>
                  <a:srgbClr val="F7F7F8"/>
                </a:highlight>
                <a:latin typeface="Roboto"/>
                <a:ea typeface="Roboto"/>
                <a:cs typeface="Roboto"/>
                <a:sym typeface="Roboto"/>
              </a:rPr>
              <a:t>Träning av en språkmodell som ChatGPT involverar datainsamling, rengöring och modellträning. </a:t>
            </a:r>
            <a:endParaRPr sz="19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900">
                <a:solidFill>
                  <a:srgbClr val="374151"/>
                </a:solidFill>
                <a:highlight>
                  <a:srgbClr val="F7F7F8"/>
                </a:highlight>
                <a:latin typeface="Roboto"/>
                <a:ea typeface="Roboto"/>
                <a:cs typeface="Roboto"/>
                <a:sym typeface="Roboto"/>
              </a:rPr>
              <a:t>Stora mängder textdata samlas in och rengörs för att eliminera störningar. Modellen tränas genom att förutsäga nästa ord i en sekvens. </a:t>
            </a:r>
            <a:endParaRPr sz="19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900">
                <a:solidFill>
                  <a:srgbClr val="374151"/>
                </a:solidFill>
                <a:highlight>
                  <a:srgbClr val="F7F7F8"/>
                </a:highlight>
                <a:latin typeface="Roboto"/>
                <a:ea typeface="Roboto"/>
                <a:cs typeface="Roboto"/>
                <a:sym typeface="Roboto"/>
              </a:rPr>
              <a:t>Hyperparametrar justeras och modellen utvärderas och finjusteras vid behov. </a:t>
            </a:r>
            <a:endParaRPr sz="19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900">
                <a:solidFill>
                  <a:srgbClr val="374151"/>
                </a:solidFill>
                <a:highlight>
                  <a:srgbClr val="F7F7F8"/>
                </a:highlight>
                <a:latin typeface="Roboto"/>
                <a:ea typeface="Roboto"/>
                <a:cs typeface="Roboto"/>
                <a:sym typeface="Roboto"/>
              </a:rPr>
              <a:t>Slutligen kan modellen användas för att generera svar i en chattmiljö. </a:t>
            </a:r>
            <a:endParaRPr sz="1900">
              <a:solidFill>
                <a:srgbClr val="374151"/>
              </a:solidFill>
              <a:highlight>
                <a:srgbClr val="F7F7F8"/>
              </a:highlight>
              <a:latin typeface="Roboto"/>
              <a:ea typeface="Roboto"/>
              <a:cs typeface="Roboto"/>
              <a:sym typeface="Roboto"/>
            </a:endParaRPr>
          </a:p>
          <a:p>
            <a:pPr marL="0" lvl="0" indent="0" algn="l" rtl="0">
              <a:spcBef>
                <a:spcPts val="1200"/>
              </a:spcBef>
              <a:spcAft>
                <a:spcPts val="1200"/>
              </a:spcAft>
              <a:buNone/>
            </a:pPr>
            <a:r>
              <a:rPr lang="sv" sz="1900">
                <a:solidFill>
                  <a:srgbClr val="374151"/>
                </a:solidFill>
                <a:highlight>
                  <a:srgbClr val="F7F7F8"/>
                </a:highlight>
                <a:latin typeface="Roboto"/>
                <a:ea typeface="Roboto"/>
                <a:cs typeface="Roboto"/>
                <a:sym typeface="Roboto"/>
              </a:rPr>
              <a:t>Träningen kräver betydande resurser och expertkunskap för att optimera och finjustera modellen.</a:t>
            </a:r>
            <a:endParaRPr sz="19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Shape 180"/>
        <p:cNvGrpSpPr/>
        <p:nvPr/>
      </p:nvGrpSpPr>
      <p:grpSpPr>
        <a:xfrm>
          <a:off x="0" y="0"/>
          <a:ext cx="0" cy="0"/>
          <a:chOff x="0" y="0"/>
          <a:chExt cx="0" cy="0"/>
        </a:xfrm>
      </p:grpSpPr>
      <p:sp>
        <p:nvSpPr>
          <p:cNvPr id="181" name="Google Shape;181;p30"/>
          <p:cNvSpPr txBox="1">
            <a:spLocks noGrp="1"/>
          </p:cNvSpPr>
          <p:nvPr>
            <p:ph type="title"/>
          </p:nvPr>
        </p:nvSpPr>
        <p:spPr>
          <a:xfrm>
            <a:off x="311700" y="0"/>
            <a:ext cx="8520600" cy="640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Hur tränar man - långa versionen</a:t>
            </a:r>
            <a:endParaRPr/>
          </a:p>
        </p:txBody>
      </p:sp>
      <p:sp>
        <p:nvSpPr>
          <p:cNvPr id="182" name="Google Shape;182;p30"/>
          <p:cNvSpPr txBox="1">
            <a:spLocks noGrp="1"/>
          </p:cNvSpPr>
          <p:nvPr>
            <p:ph type="body" idx="1"/>
          </p:nvPr>
        </p:nvSpPr>
        <p:spPr>
          <a:xfrm>
            <a:off x="311700" y="640200"/>
            <a:ext cx="8520600" cy="4385700"/>
          </a:xfrm>
          <a:prstGeom prst="rect">
            <a:avLst/>
          </a:prstGeom>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None/>
            </a:pPr>
            <a:r>
              <a:rPr lang="sv" sz="1425">
                <a:solidFill>
                  <a:srgbClr val="000000"/>
                </a:solidFill>
                <a:latin typeface="Roboto"/>
                <a:ea typeface="Roboto"/>
                <a:cs typeface="Roboto"/>
                <a:sym typeface="Roboto"/>
              </a:rPr>
              <a:t>Att träna en språkmodell som ChatGPT involverar flera steg och tekniker. Här är en övergripande beskrivning av processen:</a:t>
            </a:r>
            <a:endParaRPr sz="1425">
              <a:solidFill>
                <a:srgbClr val="000000"/>
              </a:solidFill>
              <a:latin typeface="Roboto"/>
              <a:ea typeface="Roboto"/>
              <a:cs typeface="Roboto"/>
              <a:sym typeface="Roboto"/>
            </a:endParaRPr>
          </a:p>
          <a:p>
            <a:pPr marL="457200" lvl="0" indent="-298765" algn="l" rtl="0">
              <a:lnSpc>
                <a:spcPct val="115000"/>
              </a:lnSpc>
              <a:spcBef>
                <a:spcPts val="150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Datainsamling: Först samlas en stor mängd textdata in från olika källor, såsom böcker, artiklar, webbsidor och andra textdatabaser. Ju mer varierad och representativ data som används, desto bättre kan modellen lära sig olika språkliga mönster och svarskonstruktioner.</a:t>
            </a:r>
            <a:endParaRPr sz="1425">
              <a:solidFill>
                <a:srgbClr val="000000"/>
              </a:solidFill>
              <a:latin typeface="Roboto"/>
              <a:ea typeface="Roboto"/>
              <a:cs typeface="Roboto"/>
              <a:sym typeface="Roboto"/>
            </a:endParaRPr>
          </a:p>
          <a:p>
            <a:pPr marL="457200" lvl="0" indent="-298765" algn="l" rtl="0">
              <a:lnSpc>
                <a:spcPct val="115000"/>
              </a:lnSpc>
              <a:spcBef>
                <a:spcPts val="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Datarengöring: Den insamlade datan rengörs genom att ta bort oönskade tecken, formatering, dubletter och andra störningar. Detta steg är viktigt för att förbättra datakvaliteten och eliminera onödig brus.</a:t>
            </a:r>
            <a:endParaRPr sz="1425">
              <a:solidFill>
                <a:srgbClr val="000000"/>
              </a:solidFill>
              <a:latin typeface="Roboto"/>
              <a:ea typeface="Roboto"/>
              <a:cs typeface="Roboto"/>
              <a:sym typeface="Roboto"/>
            </a:endParaRPr>
          </a:p>
          <a:p>
            <a:pPr marL="457200" lvl="0" indent="-298765" algn="l" rtl="0">
              <a:lnSpc>
                <a:spcPct val="115000"/>
              </a:lnSpc>
              <a:spcBef>
                <a:spcPts val="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Modellträning: Modellen tränas genom att mata in textexempel och få den att förutsäga nästa ord i en sekvens. GPT-modellens träning baseras på transformerarkitekturer och utnyttjar metoder som "unsupervised learning" och "self-attention". Modellen justeras genom att minimera skillnaden mellan dess förutsägelser och de faktiska orden i träningsdatan.</a:t>
            </a:r>
            <a:endParaRPr sz="1425">
              <a:solidFill>
                <a:srgbClr val="000000"/>
              </a:solidFill>
              <a:latin typeface="Roboto"/>
              <a:ea typeface="Roboto"/>
              <a:cs typeface="Roboto"/>
              <a:sym typeface="Roboto"/>
            </a:endParaRPr>
          </a:p>
          <a:p>
            <a:pPr marL="457200" lvl="0" indent="-298765" algn="l" rtl="0">
              <a:lnSpc>
                <a:spcPct val="115000"/>
              </a:lnSpc>
              <a:spcBef>
                <a:spcPts val="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Hyperparameteroptimering: Under träningen justeras olika hyperparametrar för att förbättra modellens prestanda. Exempel på hyperparametrar är inlärningshastighet, batchstorlek och antalet träningssteg. Genom att experimentera med olika inställningar kan man hitta den kombination som ger bäst resultat.</a:t>
            </a:r>
            <a:endParaRPr sz="1425">
              <a:solidFill>
                <a:srgbClr val="000000"/>
              </a:solidFill>
              <a:latin typeface="Roboto"/>
              <a:ea typeface="Roboto"/>
              <a:cs typeface="Roboto"/>
              <a:sym typeface="Roboto"/>
            </a:endParaRPr>
          </a:p>
          <a:p>
            <a:pPr marL="457200" lvl="0" indent="-298765" algn="l" rtl="0">
              <a:lnSpc>
                <a:spcPct val="115000"/>
              </a:lnSpc>
              <a:spcBef>
                <a:spcPts val="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Utvärdering och finjustering: Efter grundträningen utvärderas modellen genom att testa dess förmåga att generera meningsfulla och korrekta svar. Om modellen inte presterar tillfredsställande kan den finjusteras genom att fortsätta träningen med ytterligare data eller genom att justera parametrarna.</a:t>
            </a:r>
            <a:endParaRPr sz="1425">
              <a:solidFill>
                <a:srgbClr val="000000"/>
              </a:solidFill>
              <a:latin typeface="Roboto"/>
              <a:ea typeface="Roboto"/>
              <a:cs typeface="Roboto"/>
              <a:sym typeface="Roboto"/>
            </a:endParaRPr>
          </a:p>
          <a:p>
            <a:pPr marL="457200" lvl="0" indent="-298765" algn="l" rtl="0">
              <a:lnSpc>
                <a:spcPct val="115000"/>
              </a:lnSpc>
              <a:spcBef>
                <a:spcPts val="0"/>
              </a:spcBef>
              <a:spcAft>
                <a:spcPts val="0"/>
              </a:spcAft>
              <a:buClr>
                <a:srgbClr val="000000"/>
              </a:buClr>
              <a:buSzPct val="100000"/>
              <a:buFont typeface="Roboto"/>
              <a:buAutoNum type="arabicPeriod"/>
            </a:pPr>
            <a:r>
              <a:rPr lang="sv" sz="1425">
                <a:solidFill>
                  <a:srgbClr val="000000"/>
                </a:solidFill>
                <a:latin typeface="Roboto"/>
                <a:ea typeface="Roboto"/>
                <a:cs typeface="Roboto"/>
                <a:sym typeface="Roboto"/>
              </a:rPr>
              <a:t>Uppdatering och tillämpning: När modellen anses vara tillräckligt tränad och validerad kan den publiceras och användas för att generera svar i en chattmiljö som denna. Modellen kan också uppdateras över tid genom att träna den med nyare data eller genom att använda tekniker som "transfer learning".</a:t>
            </a:r>
            <a:endParaRPr sz="1425">
              <a:solidFill>
                <a:srgbClr val="000000"/>
              </a:solidFill>
              <a:latin typeface="Roboto"/>
              <a:ea typeface="Roboto"/>
              <a:cs typeface="Roboto"/>
              <a:sym typeface="Roboto"/>
            </a:endParaRPr>
          </a:p>
          <a:p>
            <a:pPr marL="0" lvl="0" indent="0" algn="l" rtl="0">
              <a:lnSpc>
                <a:spcPct val="115000"/>
              </a:lnSpc>
              <a:spcBef>
                <a:spcPts val="1500"/>
              </a:spcBef>
              <a:spcAft>
                <a:spcPts val="0"/>
              </a:spcAft>
              <a:buNone/>
            </a:pPr>
            <a:r>
              <a:rPr lang="sv" sz="1425">
                <a:solidFill>
                  <a:srgbClr val="000000"/>
                </a:solidFill>
                <a:latin typeface="Roboto"/>
                <a:ea typeface="Roboto"/>
                <a:cs typeface="Roboto"/>
                <a:sym typeface="Roboto"/>
              </a:rPr>
              <a:t>Det är viktigt att notera att träningen av en språkmodell som ChatGPT kräver betydande datorresurser, inklusive kraftfulla GPU:er och stora mängder data. Dessutom är det en iterativ process som kräver expertkunskap för att optimera och finjustera modellen på rätt sätt.</a:t>
            </a:r>
            <a:endParaRPr sz="1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1"/>
          <p:cNvSpPr txBox="1">
            <a:spLocks noGrp="1"/>
          </p:cNvSpPr>
          <p:nvPr>
            <p:ph type="title"/>
          </p:nvPr>
        </p:nvSpPr>
        <p:spPr>
          <a:xfrm>
            <a:off x="2026200" y="347450"/>
            <a:ext cx="6806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Reproduktion av stereotyper i AI</a:t>
            </a:r>
            <a:endParaRPr/>
          </a:p>
        </p:txBody>
      </p:sp>
      <p:sp>
        <p:nvSpPr>
          <p:cNvPr id="188" name="Google Shape;188;p31"/>
          <p:cNvSpPr txBox="1">
            <a:spLocks noGrp="1"/>
          </p:cNvSpPr>
          <p:nvPr>
            <p:ph type="body" idx="1"/>
          </p:nvPr>
        </p:nvSpPr>
        <p:spPr>
          <a:xfrm>
            <a:off x="2026200" y="1152475"/>
            <a:ext cx="3280200" cy="34164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sv"/>
              <a:t>Vänster: ChatGPT reproducerar tendenser att utesluta kvinnor, från listor på betydelsefulla personer, till här att vägra se en professor som kvinna om inte explicit instruerad till det.</a:t>
            </a:r>
            <a:endParaRPr/>
          </a:p>
          <a:p>
            <a:pPr marL="0" lvl="0" indent="0" algn="l" rtl="0">
              <a:spcBef>
                <a:spcPts val="1200"/>
              </a:spcBef>
              <a:spcAft>
                <a:spcPts val="1200"/>
              </a:spcAft>
              <a:buNone/>
            </a:pPr>
            <a:r>
              <a:rPr lang="sv"/>
              <a:t>Höger: Midjourney visar sin bias när bilder den återskapar ett specifikt kulturellt beteende för andra kulturella grupper. </a:t>
            </a:r>
            <a:endParaRPr/>
          </a:p>
        </p:txBody>
      </p:sp>
      <p:pic>
        <p:nvPicPr>
          <p:cNvPr id="189" name="Google Shape;189;p31"/>
          <p:cNvPicPr preferRelativeResize="0"/>
          <p:nvPr/>
        </p:nvPicPr>
        <p:blipFill>
          <a:blip r:embed="rId3">
            <a:alphaModFix/>
          </a:blip>
          <a:stretch>
            <a:fillRect/>
          </a:stretch>
        </p:blipFill>
        <p:spPr>
          <a:xfrm>
            <a:off x="0" y="0"/>
            <a:ext cx="1784265" cy="5143500"/>
          </a:xfrm>
          <a:prstGeom prst="rect">
            <a:avLst/>
          </a:prstGeom>
          <a:noFill/>
          <a:ln>
            <a:noFill/>
          </a:ln>
        </p:spPr>
      </p:pic>
      <p:pic>
        <p:nvPicPr>
          <p:cNvPr id="190" name="Google Shape;190;p31"/>
          <p:cNvPicPr preferRelativeResize="0"/>
          <p:nvPr/>
        </p:nvPicPr>
        <p:blipFill>
          <a:blip r:embed="rId4">
            <a:alphaModFix/>
          </a:blip>
          <a:stretch>
            <a:fillRect/>
          </a:stretch>
        </p:blipFill>
        <p:spPr>
          <a:xfrm>
            <a:off x="5306525" y="1152475"/>
            <a:ext cx="3837475" cy="3988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Teknikämnet: Syfte</a:t>
            </a:r>
            <a:endParaRPr/>
          </a:p>
        </p:txBody>
      </p:sp>
      <p:sp>
        <p:nvSpPr>
          <p:cNvPr id="61" name="Google Shape;61;p14"/>
          <p:cNvSpPr txBox="1">
            <a:spLocks noGrp="1"/>
          </p:cNvSpPr>
          <p:nvPr>
            <p:ph type="body" idx="1"/>
          </p:nvPr>
        </p:nvSpPr>
        <p:spPr>
          <a:xfrm>
            <a:off x="311700" y="1152475"/>
            <a:ext cx="8166300" cy="399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sz="1600">
                <a:solidFill>
                  <a:srgbClr val="262626"/>
                </a:solidFill>
                <a:highlight>
                  <a:srgbClr val="FFFFFF"/>
                </a:highlight>
              </a:rPr>
              <a:t>Undervisningen i ämnet teknik ska syfta till att eleverna utvecklar kunskaper om teknik, teknikvetenskap och tekniska utvecklingsprocesser. Den ska leda till att eleverna utvecklar förståelse av </a:t>
            </a:r>
            <a:r>
              <a:rPr lang="sv" sz="1600" b="1">
                <a:solidFill>
                  <a:srgbClr val="262626"/>
                </a:solidFill>
                <a:highlight>
                  <a:srgbClr val="FFFFFF"/>
                </a:highlight>
              </a:rPr>
              <a:t>processerna </a:t>
            </a:r>
            <a:r>
              <a:rPr lang="sv" sz="1600">
                <a:solidFill>
                  <a:srgbClr val="262626"/>
                </a:solidFill>
                <a:highlight>
                  <a:srgbClr val="FFFFFF"/>
                </a:highlight>
              </a:rPr>
              <a:t>och hela </a:t>
            </a:r>
            <a:r>
              <a:rPr lang="sv" sz="1600" b="1">
                <a:solidFill>
                  <a:srgbClr val="262626"/>
                </a:solidFill>
                <a:highlight>
                  <a:srgbClr val="FFFFFF"/>
                </a:highlight>
              </a:rPr>
              <a:t>kedjan </a:t>
            </a:r>
            <a:r>
              <a:rPr lang="sv" sz="1600">
                <a:solidFill>
                  <a:srgbClr val="262626"/>
                </a:solidFill>
                <a:highlight>
                  <a:srgbClr val="FFFFFF"/>
                </a:highlight>
              </a:rPr>
              <a:t>från idé och </a:t>
            </a:r>
            <a:r>
              <a:rPr lang="sv" sz="1600" b="1">
                <a:solidFill>
                  <a:srgbClr val="262626"/>
                </a:solidFill>
                <a:highlight>
                  <a:srgbClr val="FFFFFF"/>
                </a:highlight>
              </a:rPr>
              <a:t>modell</a:t>
            </a:r>
            <a:r>
              <a:rPr lang="sv" sz="1600">
                <a:solidFill>
                  <a:srgbClr val="262626"/>
                </a:solidFill>
                <a:highlight>
                  <a:srgbClr val="FFFFFF"/>
                </a:highlight>
              </a:rPr>
              <a:t>, produkt eller </a:t>
            </a:r>
            <a:r>
              <a:rPr lang="sv" sz="1600" b="1">
                <a:solidFill>
                  <a:srgbClr val="262626"/>
                </a:solidFill>
                <a:highlight>
                  <a:srgbClr val="FFFFFF"/>
                </a:highlight>
              </a:rPr>
              <a:t>tjänst </a:t>
            </a:r>
            <a:r>
              <a:rPr lang="sv" sz="1600">
                <a:solidFill>
                  <a:srgbClr val="262626"/>
                </a:solidFill>
                <a:highlight>
                  <a:srgbClr val="FFFFFF"/>
                </a:highlight>
              </a:rPr>
              <a:t>till användning och återvinning. I undervisningen ska eleverna ges möjlighet att utveckla kunskaper om befintlig teknik och om utveckling av ny teknik som bidrar till ett mer </a:t>
            </a:r>
            <a:r>
              <a:rPr lang="sv" sz="1600" b="1">
                <a:solidFill>
                  <a:srgbClr val="262626"/>
                </a:solidFill>
                <a:highlight>
                  <a:srgbClr val="FFFFFF"/>
                </a:highlight>
              </a:rPr>
              <a:t>hållbart samhälle</a:t>
            </a:r>
            <a:r>
              <a:rPr lang="sv" sz="1600">
                <a:solidFill>
                  <a:srgbClr val="262626"/>
                </a:solidFill>
                <a:highlight>
                  <a:srgbClr val="FFFFFF"/>
                </a:highlight>
              </a:rPr>
              <a:t>.</a:t>
            </a:r>
            <a:endParaRPr sz="1600">
              <a:solidFill>
                <a:srgbClr val="262626"/>
              </a:solidFill>
              <a:highlight>
                <a:srgbClr val="FFFFFF"/>
              </a:highlight>
            </a:endParaRPr>
          </a:p>
          <a:p>
            <a:pPr marL="0" lvl="0" indent="0" algn="l" rtl="0">
              <a:spcBef>
                <a:spcPts val="1200"/>
              </a:spcBef>
              <a:spcAft>
                <a:spcPts val="0"/>
              </a:spcAft>
              <a:buNone/>
            </a:pPr>
            <a:r>
              <a:rPr lang="sv" sz="1600">
                <a:solidFill>
                  <a:srgbClr val="262626"/>
                </a:solidFill>
                <a:highlight>
                  <a:srgbClr val="FFFFFF"/>
                </a:highlight>
              </a:rPr>
              <a:t>Undervisningen ska belysa hur teknik har utvecklats och utvecklas i växelverkan med det omgivande samhället. </a:t>
            </a:r>
            <a:endParaRPr sz="1600">
              <a:solidFill>
                <a:srgbClr val="262626"/>
              </a:solidFill>
              <a:highlight>
                <a:srgbClr val="FFFFFF"/>
              </a:highlight>
            </a:endParaRPr>
          </a:p>
          <a:p>
            <a:pPr marL="0" lvl="0" indent="0" algn="l" rtl="0">
              <a:spcBef>
                <a:spcPts val="1200"/>
              </a:spcBef>
              <a:spcAft>
                <a:spcPts val="0"/>
              </a:spcAft>
              <a:buNone/>
            </a:pPr>
            <a:r>
              <a:rPr lang="sv" sz="1600">
                <a:solidFill>
                  <a:srgbClr val="262626"/>
                </a:solidFill>
                <a:highlight>
                  <a:srgbClr val="FFFFFF"/>
                </a:highlight>
              </a:rPr>
              <a:t>Undervisningen ska förbereda eleverna för att aktivt delta i och </a:t>
            </a:r>
            <a:r>
              <a:rPr lang="sv" sz="1600" b="1">
                <a:solidFill>
                  <a:srgbClr val="262626"/>
                </a:solidFill>
                <a:highlight>
                  <a:srgbClr val="FFFFFF"/>
                </a:highlight>
              </a:rPr>
              <a:t>påverka </a:t>
            </a:r>
            <a:r>
              <a:rPr lang="sv" sz="1600">
                <a:solidFill>
                  <a:srgbClr val="262626"/>
                </a:solidFill>
                <a:highlight>
                  <a:srgbClr val="FFFFFF"/>
                </a:highlight>
              </a:rPr>
              <a:t>teknisk utveckling utifrån ett </a:t>
            </a:r>
            <a:r>
              <a:rPr lang="sv" sz="1600" b="1">
                <a:solidFill>
                  <a:srgbClr val="262626"/>
                </a:solidFill>
                <a:highlight>
                  <a:srgbClr val="FFFFFF"/>
                </a:highlight>
              </a:rPr>
              <a:t>etiskt </a:t>
            </a:r>
            <a:r>
              <a:rPr lang="sv" sz="1600">
                <a:solidFill>
                  <a:srgbClr val="262626"/>
                </a:solidFill>
                <a:highlight>
                  <a:srgbClr val="FFFFFF"/>
                </a:highlight>
              </a:rPr>
              <a:t>förhållningssätt. </a:t>
            </a:r>
            <a:endParaRPr sz="1600">
              <a:solidFill>
                <a:srgbClr val="262626"/>
              </a:solidFill>
              <a:highlight>
                <a:srgbClr val="FFFFFF"/>
              </a:highlight>
            </a:endParaRPr>
          </a:p>
          <a:p>
            <a:pPr marL="0" lvl="0" indent="0" algn="l" rtl="0">
              <a:spcBef>
                <a:spcPts val="1200"/>
              </a:spcBef>
              <a:spcAft>
                <a:spcPts val="1200"/>
              </a:spcAft>
              <a:buNone/>
            </a:pPr>
            <a:r>
              <a:rPr lang="sv" sz="1600">
                <a:solidFill>
                  <a:srgbClr val="262626"/>
                </a:solidFill>
                <a:highlight>
                  <a:srgbClr val="FFFFFF"/>
                </a:highlight>
              </a:rPr>
              <a:t>Genom undervisningen ska eleverna också ges möjlighet att utveckla kunskaper om tekniska </a:t>
            </a:r>
            <a:r>
              <a:rPr lang="sv" sz="1600" b="1">
                <a:solidFill>
                  <a:srgbClr val="262626"/>
                </a:solidFill>
                <a:highlight>
                  <a:srgbClr val="FFFFFF"/>
                </a:highlight>
              </a:rPr>
              <a:t>begrepp </a:t>
            </a:r>
            <a:r>
              <a:rPr lang="sv" sz="1600">
                <a:solidFill>
                  <a:srgbClr val="262626"/>
                </a:solidFill>
                <a:highlight>
                  <a:srgbClr val="FFFFFF"/>
                </a:highlight>
              </a:rPr>
              <a:t>samt ge kunskaper i att kommunicera om teknik.</a:t>
            </a:r>
            <a:endParaRPr sz="1600">
              <a:solidFill>
                <a:srgbClr val="262626"/>
              </a:solidFill>
              <a:highlight>
                <a:srgbClr val="FFFFFF"/>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Bias </a:t>
            </a:r>
            <a:endParaRPr/>
          </a:p>
        </p:txBody>
      </p:sp>
      <p:sp>
        <p:nvSpPr>
          <p:cNvPr id="196" name="Google Shape;196;p32"/>
          <p:cNvSpPr txBox="1">
            <a:spLocks noGrp="1"/>
          </p:cNvSpPr>
          <p:nvPr>
            <p:ph type="body" idx="1"/>
          </p:nvPr>
        </p:nvSpPr>
        <p:spPr>
          <a:xfrm>
            <a:off x="3646475" y="260450"/>
            <a:ext cx="5246700" cy="231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
                <a:solidFill>
                  <a:srgbClr val="202122"/>
                </a:solidFill>
                <a:highlight>
                  <a:srgbClr val="FFFFFF"/>
                </a:highlight>
              </a:rPr>
              <a:t>Ett </a:t>
            </a:r>
            <a:r>
              <a:rPr lang="sv" b="1">
                <a:solidFill>
                  <a:srgbClr val="202122"/>
                </a:solidFill>
                <a:highlight>
                  <a:srgbClr val="FFFFFF"/>
                </a:highlight>
              </a:rPr>
              <a:t>systematiskt fel</a:t>
            </a:r>
            <a:r>
              <a:rPr lang="sv">
                <a:solidFill>
                  <a:srgbClr val="202122"/>
                </a:solidFill>
                <a:highlight>
                  <a:srgbClr val="FFFFFF"/>
                </a:highlight>
              </a:rPr>
              <a:t> eller </a:t>
            </a:r>
            <a:r>
              <a:rPr lang="sv" b="1">
                <a:solidFill>
                  <a:srgbClr val="202122"/>
                </a:solidFill>
                <a:highlight>
                  <a:srgbClr val="FFFFFF"/>
                </a:highlight>
              </a:rPr>
              <a:t>bias</a:t>
            </a:r>
            <a:r>
              <a:rPr lang="sv">
                <a:solidFill>
                  <a:srgbClr val="202122"/>
                </a:solidFill>
                <a:highlight>
                  <a:srgbClr val="FFFFFF"/>
                </a:highlight>
              </a:rPr>
              <a:t> (även </a:t>
            </a:r>
            <a:r>
              <a:rPr lang="sv" b="1">
                <a:solidFill>
                  <a:srgbClr val="202122"/>
                </a:solidFill>
                <a:highlight>
                  <a:srgbClr val="FFFFFF"/>
                </a:highlight>
              </a:rPr>
              <a:t>snedvridning</a:t>
            </a:r>
            <a:r>
              <a:rPr lang="sv">
                <a:solidFill>
                  <a:srgbClr val="202122"/>
                </a:solidFill>
                <a:highlight>
                  <a:srgbClr val="FFFFFF"/>
                </a:highlight>
              </a:rPr>
              <a:t>, </a:t>
            </a:r>
            <a:r>
              <a:rPr lang="sv" b="1">
                <a:solidFill>
                  <a:srgbClr val="202122"/>
                </a:solidFill>
                <a:highlight>
                  <a:srgbClr val="FFFFFF"/>
                </a:highlight>
              </a:rPr>
              <a:t>skevhet</a:t>
            </a:r>
            <a:r>
              <a:rPr lang="sv">
                <a:solidFill>
                  <a:srgbClr val="202122"/>
                </a:solidFill>
                <a:highlight>
                  <a:srgbClr val="FFFFFF"/>
                </a:highlight>
              </a:rPr>
              <a:t>, eller </a:t>
            </a:r>
            <a:r>
              <a:rPr lang="sv">
                <a:solidFill>
                  <a:srgbClr val="3366CC"/>
                </a:solidFill>
                <a:highlight>
                  <a:srgbClr val="FFFFFF"/>
                </a:highlight>
                <a:uFill>
                  <a:noFill/>
                </a:uFill>
                <a:hlinkClick r:id="rId3">
                  <a:extLst>
                    <a:ext uri="{A12FA001-AC4F-418D-AE19-62706E023703}">
                      <ahyp:hlinkClr xmlns:ahyp="http://schemas.microsoft.com/office/drawing/2018/hyperlinkcolor" val="tx"/>
                    </a:ext>
                  </a:extLst>
                </a:hlinkClick>
              </a:rPr>
              <a:t>deterministiskt</a:t>
            </a:r>
            <a:r>
              <a:rPr lang="sv">
                <a:solidFill>
                  <a:srgbClr val="202122"/>
                </a:solidFill>
                <a:highlight>
                  <a:srgbClr val="FFFFFF"/>
                </a:highlight>
              </a:rPr>
              <a:t> fel) är ett fel i en mätning, beräkning eller tolkning som beror på att informationen man har tillgång till är felaktig på ett förutsägbart sätt. </a:t>
            </a:r>
            <a:endParaRPr>
              <a:solidFill>
                <a:srgbClr val="202122"/>
              </a:solidFill>
              <a:highlight>
                <a:srgbClr val="FFFFFF"/>
              </a:highlight>
            </a:endParaRPr>
          </a:p>
          <a:p>
            <a:pPr marL="0" lvl="0" indent="0" algn="r" rtl="0">
              <a:spcBef>
                <a:spcPts val="1200"/>
              </a:spcBef>
              <a:spcAft>
                <a:spcPts val="1200"/>
              </a:spcAft>
              <a:buNone/>
            </a:pPr>
            <a:r>
              <a:rPr lang="sv">
                <a:solidFill>
                  <a:srgbClr val="202122"/>
                </a:solidFill>
                <a:highlight>
                  <a:srgbClr val="FFFFFF"/>
                </a:highlight>
              </a:rPr>
              <a:t>Wikipedia</a:t>
            </a:r>
            <a:endParaRPr>
              <a:solidFill>
                <a:srgbClr val="202122"/>
              </a:solidFill>
              <a:highlight>
                <a:srgbClr val="FFFFFF"/>
              </a:highlight>
            </a:endParaRPr>
          </a:p>
        </p:txBody>
      </p:sp>
      <p:pic>
        <p:nvPicPr>
          <p:cNvPr id="197" name="Google Shape;197;p32" descr="In this episode we look at the problem of ChatGPT's political bias, solutions and some wild stories of the new Bing AI going off the rails.&#10;&#10;ColdFusion Podcast: &#10;&#10;https://www.youtube.com/watch?v=Ja3241Io47s&#10;&#10;First Song: &#10;&#10;https://www.youtube.com/watch?v=WvwkUTqgOmM&#10;&#10;Last Song: &#10;&#10;https://www.youtube.com/watch?v=lOnCO51Eki4&#10;&#10;ColdFusion Music: &#10;&#10;https://www.youtube.com/@burnwatermusic7421 &#10;http://burnwater.bandcamp.com   &#10;&#10;AI Explained Video: https://youtu.be/mI7X4HibqXo&#10;&#10;Get my book: &#10;&#10;http://bit.ly/NewThinkingbook &#10;&#10;ColdFusion Socials: &#10;&#10;https://discord.gg/coldfusion&#10;https://facebook.com/ColdFusionTV &#10;https://twitter.com/ColdFusion_TV &#10;https://instagram.com/coldfusiontv&#10;&#10;Producer: Dagogo Altraide" title="ChatGPT Has A Serious Problem">
            <a:hlinkClick r:id="rId4"/>
          </p:cNvPr>
          <p:cNvPicPr preferRelativeResize="0"/>
          <p:nvPr/>
        </p:nvPicPr>
        <p:blipFill>
          <a:blip r:embed="rId5">
            <a:alphaModFix/>
          </a:blip>
          <a:stretch>
            <a:fillRect/>
          </a:stretch>
        </p:blipFill>
        <p:spPr>
          <a:xfrm>
            <a:off x="531725" y="2414925"/>
            <a:ext cx="4410225" cy="2480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gtEl>
                                        <p:attrNameLst>
                                          <p:attrName>style.visibility</p:attrName>
                                        </p:attrNameLst>
                                      </p:cBhvr>
                                      <p:to>
                                        <p:strVal val="visible"/>
                                      </p:to>
                                    </p:set>
                                    <p:animEffect transition="in" filter="fade">
                                      <p:cBhvr>
                                        <p:cTn id="7" dur="1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Ämnesövergripande projekt</a:t>
            </a:r>
            <a:endParaRPr/>
          </a:p>
        </p:txBody>
      </p:sp>
      <p:sp>
        <p:nvSpPr>
          <p:cNvPr id="203" name="Google Shape;203;p33"/>
          <p:cNvSpPr txBox="1">
            <a:spLocks noGrp="1"/>
          </p:cNvSpPr>
          <p:nvPr>
            <p:ph type="body" idx="1"/>
          </p:nvPr>
        </p:nvSpPr>
        <p:spPr>
          <a:xfrm>
            <a:off x="311700" y="1152475"/>
            <a:ext cx="8520600" cy="378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sv" sz="1700">
                <a:solidFill>
                  <a:schemeClr val="dk1"/>
                </a:solidFill>
              </a:rPr>
              <a:t>Detta projekt har (minst) två syften.</a:t>
            </a:r>
            <a:endParaRPr sz="1700">
              <a:solidFill>
                <a:schemeClr val="dk1"/>
              </a:solidFill>
            </a:endParaRPr>
          </a:p>
          <a:p>
            <a:pPr marL="457200" lvl="0" indent="-336550" algn="l" rtl="0">
              <a:spcBef>
                <a:spcPts val="0"/>
              </a:spcBef>
              <a:spcAft>
                <a:spcPts val="0"/>
              </a:spcAft>
              <a:buClr>
                <a:schemeClr val="dk1"/>
              </a:buClr>
              <a:buSzPts val="1700"/>
              <a:buAutoNum type="arabicPeriod"/>
            </a:pPr>
            <a:r>
              <a:rPr lang="sv" sz="1700">
                <a:solidFill>
                  <a:schemeClr val="dk1"/>
                </a:solidFill>
              </a:rPr>
              <a:t>Öka er </a:t>
            </a:r>
            <a:r>
              <a:rPr lang="sv" sz="1700" b="1">
                <a:solidFill>
                  <a:schemeClr val="dk1"/>
                </a:solidFill>
              </a:rPr>
              <a:t>AI Literacy</a:t>
            </a:r>
            <a:r>
              <a:rPr lang="sv" sz="1700">
                <a:solidFill>
                  <a:schemeClr val="dk1"/>
                </a:solidFill>
              </a:rPr>
              <a:t>, dvs öka er kunskap om, allmänbildning kring, erfarenhet av och förståelse av AI och dess påverkan på oss och samhället.</a:t>
            </a:r>
            <a:endParaRPr sz="1700">
              <a:solidFill>
                <a:schemeClr val="dk1"/>
              </a:solidFill>
            </a:endParaRPr>
          </a:p>
          <a:p>
            <a:pPr marL="457200" lvl="0" indent="-336550" algn="l" rtl="0">
              <a:spcBef>
                <a:spcPts val="0"/>
              </a:spcBef>
              <a:spcAft>
                <a:spcPts val="0"/>
              </a:spcAft>
              <a:buClr>
                <a:schemeClr val="dk1"/>
              </a:buClr>
              <a:buSzPts val="1700"/>
              <a:buAutoNum type="arabicPeriod"/>
            </a:pPr>
            <a:r>
              <a:rPr lang="sv" sz="1700">
                <a:solidFill>
                  <a:schemeClr val="dk1"/>
                </a:solidFill>
              </a:rPr>
              <a:t>Samarbeta med ämnena </a:t>
            </a:r>
            <a:r>
              <a:rPr lang="sv" sz="1700" b="1">
                <a:solidFill>
                  <a:schemeClr val="dk1"/>
                </a:solidFill>
              </a:rPr>
              <a:t>Idrott och hälsa</a:t>
            </a:r>
            <a:r>
              <a:rPr lang="sv" sz="1700">
                <a:solidFill>
                  <a:schemeClr val="dk1"/>
                </a:solidFill>
              </a:rPr>
              <a:t> samt </a:t>
            </a:r>
            <a:r>
              <a:rPr lang="sv" sz="1700" b="1">
                <a:solidFill>
                  <a:schemeClr val="dk1"/>
                </a:solidFill>
              </a:rPr>
              <a:t>Svenska</a:t>
            </a:r>
            <a:r>
              <a:rPr lang="sv" sz="1700">
                <a:solidFill>
                  <a:schemeClr val="dk1"/>
                </a:solidFill>
              </a:rPr>
              <a:t>.</a:t>
            </a:r>
            <a:endParaRPr sz="1700">
              <a:solidFill>
                <a:schemeClr val="dk1"/>
              </a:solidFill>
            </a:endParaRPr>
          </a:p>
          <a:p>
            <a:pPr marL="0" lvl="0" indent="0" algn="l" rtl="0">
              <a:spcBef>
                <a:spcPts val="0"/>
              </a:spcBef>
              <a:spcAft>
                <a:spcPts val="0"/>
              </a:spcAft>
              <a:buClr>
                <a:schemeClr val="dk1"/>
              </a:buClr>
              <a:buSzPts val="1100"/>
              <a:buFont typeface="Arial"/>
              <a:buNone/>
            </a:pPr>
            <a:r>
              <a:rPr lang="sv" sz="1700">
                <a:solidFill>
                  <a:schemeClr val="dk1"/>
                </a:solidFill>
              </a:rPr>
              <a:t>Först kommer du att lära dig begrepp och hur AI fungerar därefter kommer vi att genomföra två </a:t>
            </a:r>
            <a:r>
              <a:rPr lang="sv" sz="1700" b="1">
                <a:solidFill>
                  <a:schemeClr val="dk1"/>
                </a:solidFill>
              </a:rPr>
              <a:t>laborationer </a:t>
            </a:r>
            <a:r>
              <a:rPr lang="sv" sz="1700">
                <a:solidFill>
                  <a:schemeClr val="dk1"/>
                </a:solidFill>
              </a:rPr>
              <a:t>på våra </a:t>
            </a:r>
            <a:r>
              <a:rPr lang="sv" sz="1700" b="1">
                <a:solidFill>
                  <a:schemeClr val="dk1"/>
                </a:solidFill>
              </a:rPr>
              <a:t>egna språkmodeller.</a:t>
            </a:r>
            <a:endParaRPr sz="1700" b="1">
              <a:solidFill>
                <a:schemeClr val="dk1"/>
              </a:solidFill>
            </a:endParaRPr>
          </a:p>
          <a:p>
            <a:pPr marL="457200" lvl="0" indent="-336550" algn="l" rtl="0">
              <a:spcBef>
                <a:spcPts val="0"/>
              </a:spcBef>
              <a:spcAft>
                <a:spcPts val="0"/>
              </a:spcAft>
              <a:buClr>
                <a:schemeClr val="dk1"/>
              </a:buClr>
              <a:buSzPts val="1700"/>
              <a:buAutoNum type="arabicPeriod"/>
            </a:pPr>
            <a:r>
              <a:rPr lang="sv" sz="1700">
                <a:solidFill>
                  <a:schemeClr val="dk1"/>
                </a:solidFill>
              </a:rPr>
              <a:t>Först tar ni med er frågor kring </a:t>
            </a:r>
            <a:r>
              <a:rPr lang="sv" sz="1700" b="1">
                <a:solidFill>
                  <a:schemeClr val="dk1"/>
                </a:solidFill>
              </a:rPr>
              <a:t>doping och droger</a:t>
            </a:r>
            <a:r>
              <a:rPr lang="sv" sz="1700">
                <a:solidFill>
                  <a:schemeClr val="dk1"/>
                </a:solidFill>
              </a:rPr>
              <a:t> från idrotten och testar våra språkmodellers förmåga att resonera kring dessa. Det här utökar er arsenal av argument inför en </a:t>
            </a:r>
            <a:r>
              <a:rPr lang="sv" sz="1700" b="1">
                <a:solidFill>
                  <a:schemeClr val="dk1"/>
                </a:solidFill>
              </a:rPr>
              <a:t>skrivuppgift </a:t>
            </a:r>
            <a:r>
              <a:rPr lang="sv" sz="1700">
                <a:solidFill>
                  <a:schemeClr val="dk1"/>
                </a:solidFill>
              </a:rPr>
              <a:t>i svenskan.</a:t>
            </a:r>
            <a:endParaRPr sz="1700">
              <a:solidFill>
                <a:schemeClr val="dk1"/>
              </a:solidFill>
            </a:endParaRPr>
          </a:p>
          <a:p>
            <a:pPr marL="457200" lvl="0" indent="-336550" algn="l" rtl="0">
              <a:spcBef>
                <a:spcPts val="0"/>
              </a:spcBef>
              <a:spcAft>
                <a:spcPts val="0"/>
              </a:spcAft>
              <a:buClr>
                <a:schemeClr val="dk1"/>
              </a:buClr>
              <a:buSzPts val="1700"/>
              <a:buAutoNum type="arabicPeriod"/>
            </a:pPr>
            <a:r>
              <a:rPr lang="sv" sz="1700">
                <a:solidFill>
                  <a:schemeClr val="dk1"/>
                </a:solidFill>
              </a:rPr>
              <a:t>Sedan får ni arbeta med ett klassiskt </a:t>
            </a:r>
            <a:r>
              <a:rPr lang="sv" sz="1700" b="1">
                <a:solidFill>
                  <a:schemeClr val="dk1"/>
                </a:solidFill>
              </a:rPr>
              <a:t>dilemma </a:t>
            </a:r>
            <a:r>
              <a:rPr lang="sv" sz="1700">
                <a:solidFill>
                  <a:schemeClr val="dk1"/>
                </a:solidFill>
              </a:rPr>
              <a:t>och undersöka vilka insikter språkmodellerna kan ge. Detta ger er inspiration och underlag för att skapa en </a:t>
            </a:r>
            <a:r>
              <a:rPr lang="sv" sz="1700" b="1">
                <a:solidFill>
                  <a:schemeClr val="dk1"/>
                </a:solidFill>
              </a:rPr>
              <a:t>kreativ podd</a:t>
            </a:r>
            <a:r>
              <a:rPr lang="sv" sz="1700">
                <a:solidFill>
                  <a:schemeClr val="dk1"/>
                </a:solidFill>
              </a:rPr>
              <a:t>, vilken bedöms i tekniken.</a:t>
            </a:r>
            <a:endParaRPr sz="2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Uppgift: Förbered laboration</a:t>
            </a:r>
            <a:endParaRPr/>
          </a:p>
        </p:txBody>
      </p:sp>
      <p:sp>
        <p:nvSpPr>
          <p:cNvPr id="209" name="Google Shape;209;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Ställ frågor till ChatGPT inom området </a:t>
            </a:r>
            <a:r>
              <a:rPr lang="sv" b="1"/>
              <a:t>doping </a:t>
            </a:r>
            <a:r>
              <a:rPr lang="sv"/>
              <a:t>och </a:t>
            </a:r>
            <a:r>
              <a:rPr lang="sv" b="1"/>
              <a:t>droger</a:t>
            </a:r>
            <a:r>
              <a:rPr lang="sv"/>
              <a:t>. De ska vara på </a:t>
            </a:r>
            <a:r>
              <a:rPr lang="sv" b="1"/>
              <a:t>svenska </a:t>
            </a:r>
            <a:r>
              <a:rPr lang="sv"/>
              <a:t>eftersom våra modeller är tränade på nordiska språk. Ställ flera följdfrågor inom samma ämne.</a:t>
            </a:r>
            <a:endParaRPr/>
          </a:p>
          <a:p>
            <a:pPr marL="0" lvl="0" indent="0" algn="l" rtl="0">
              <a:spcBef>
                <a:spcPts val="1200"/>
              </a:spcBef>
              <a:spcAft>
                <a:spcPts val="0"/>
              </a:spcAft>
              <a:buNone/>
            </a:pPr>
            <a:r>
              <a:rPr lang="sv"/>
              <a:t>Dessa frågor ska du senare använda för att utvärdera fyra språkmodeller som vi har på skolan. Så </a:t>
            </a:r>
            <a:r>
              <a:rPr lang="sv" b="1"/>
              <a:t>spara </a:t>
            </a:r>
            <a:r>
              <a:rPr lang="sv"/>
              <a:t>dina frågor och svar i ett textdokuement som ni delar ifall du är frånvarande nästa lektion.</a:t>
            </a:r>
            <a:endParaRPr/>
          </a:p>
          <a:p>
            <a:pPr marL="0" lvl="0" indent="0" algn="l" rtl="0">
              <a:spcBef>
                <a:spcPts val="1200"/>
              </a:spcBef>
              <a:spcAft>
                <a:spcPts val="0"/>
              </a:spcAft>
              <a:buNone/>
            </a:pPr>
            <a:r>
              <a:rPr lang="sv"/>
              <a:t>Välj frågor som har med våra kurser/skolämnen på ett eller annat sätt.</a:t>
            </a:r>
            <a:endParaRPr/>
          </a:p>
          <a:p>
            <a:pPr marL="0" lvl="0" indent="0" algn="l" rtl="0">
              <a:spcBef>
                <a:spcPts val="1200"/>
              </a:spcBef>
              <a:spcAft>
                <a:spcPts val="1200"/>
              </a:spcAft>
              <a:buNone/>
            </a:pPr>
            <a:r>
              <a:rPr lang="sv"/>
              <a:t>Jobba </a:t>
            </a:r>
            <a:r>
              <a:rPr lang="sv" b="1"/>
              <a:t>två </a:t>
            </a:r>
            <a:r>
              <a:rPr lang="sv"/>
              <a:t>och två. Eller tre.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Tre olika storlekar - 356 M, 1.3 G resp 20 G </a:t>
            </a:r>
            <a:endParaRPr/>
          </a:p>
        </p:txBody>
      </p:sp>
      <p:sp>
        <p:nvSpPr>
          <p:cNvPr id="215" name="Google Shape;215;p35"/>
          <p:cNvSpPr txBox="1">
            <a:spLocks noGrp="1"/>
          </p:cNvSpPr>
          <p:nvPr>
            <p:ph type="body" idx="1"/>
          </p:nvPr>
        </p:nvSpPr>
        <p:spPr>
          <a:xfrm>
            <a:off x="311700" y="1152475"/>
            <a:ext cx="8520600" cy="3787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sv" sz="1700" b="1">
                <a:solidFill>
                  <a:schemeClr val="dk1"/>
                </a:solidFill>
                <a:highlight>
                  <a:srgbClr val="FFFFFF"/>
                </a:highlight>
                <a:latin typeface="Calibri"/>
                <a:ea typeface="Calibri"/>
                <a:cs typeface="Calibri"/>
                <a:sym typeface="Calibri"/>
              </a:rPr>
              <a:t>De två som heter "-completion" </a:t>
            </a:r>
            <a:r>
              <a:rPr lang="sv" sz="1700">
                <a:solidFill>
                  <a:schemeClr val="dk1"/>
                </a:solidFill>
                <a:highlight>
                  <a:srgbClr val="FFFFFF"/>
                </a:highlight>
                <a:latin typeface="Calibri"/>
                <a:ea typeface="Calibri"/>
                <a:cs typeface="Calibri"/>
                <a:sym typeface="Calibri"/>
              </a:rPr>
              <a:t>är baserade på en "grundmodell" som försöker fortsätta det man skriver. De fungerar bäst när man ger dem t.ex. "Träd är fina för att ".</a:t>
            </a:r>
            <a:endParaRPr sz="1700">
              <a:solidFill>
                <a:schemeClr val="dk1"/>
              </a:solidFill>
              <a:highlight>
                <a:srgbClr val="FFFFFF"/>
              </a:highlight>
              <a:latin typeface="Calibri"/>
              <a:ea typeface="Calibri"/>
              <a:cs typeface="Calibri"/>
              <a:sym typeface="Calibri"/>
            </a:endParaRPr>
          </a:p>
          <a:p>
            <a:pPr marL="0" lvl="0" indent="0" algn="l" rtl="0">
              <a:spcBef>
                <a:spcPts val="1200"/>
              </a:spcBef>
              <a:spcAft>
                <a:spcPts val="0"/>
              </a:spcAft>
              <a:buClr>
                <a:schemeClr val="dk1"/>
              </a:buClr>
              <a:buSzPts val="1100"/>
              <a:buFont typeface="Arial"/>
              <a:buNone/>
            </a:pPr>
            <a:r>
              <a:rPr lang="sv" sz="1700" b="1">
                <a:solidFill>
                  <a:schemeClr val="dk1"/>
                </a:solidFill>
                <a:highlight>
                  <a:srgbClr val="FFFFFF"/>
                </a:highlight>
                <a:latin typeface="Calibri"/>
                <a:ea typeface="Calibri"/>
                <a:cs typeface="Calibri"/>
                <a:sym typeface="Calibri"/>
              </a:rPr>
              <a:t>De två som heter "-instruct" </a:t>
            </a:r>
            <a:r>
              <a:rPr lang="sv" sz="1700">
                <a:solidFill>
                  <a:schemeClr val="dk1"/>
                </a:solidFill>
                <a:highlight>
                  <a:srgbClr val="FFFFFF"/>
                </a:highlight>
                <a:latin typeface="Calibri"/>
                <a:ea typeface="Calibri"/>
                <a:cs typeface="Calibri"/>
                <a:sym typeface="Calibri"/>
              </a:rPr>
              <a:t>använder en modell som är tränad vidare för att svara på frågor. De fungerar bäst när man ger dem en fråga eller instruktion, t.ex. "Vad är meningen med skollunch?" eller "Skriv ett program i Python för att hämta ut 10 slumptal och räkna ut medelvärdet av dem.".</a:t>
            </a:r>
            <a:endParaRPr sz="1700">
              <a:solidFill>
                <a:schemeClr val="dk1"/>
              </a:solidFill>
              <a:highlight>
                <a:srgbClr val="FFFFFF"/>
              </a:highlight>
              <a:latin typeface="Calibri"/>
              <a:ea typeface="Calibri"/>
              <a:cs typeface="Calibri"/>
              <a:sym typeface="Calibri"/>
            </a:endParaRPr>
          </a:p>
          <a:p>
            <a:pPr marL="0" lvl="0" indent="0" algn="l" rtl="0">
              <a:spcBef>
                <a:spcPts val="1200"/>
              </a:spcBef>
              <a:spcAft>
                <a:spcPts val="0"/>
              </a:spcAft>
              <a:buClr>
                <a:schemeClr val="dk1"/>
              </a:buClr>
              <a:buSzPts val="1100"/>
              <a:buFont typeface="Arial"/>
              <a:buNone/>
            </a:pPr>
            <a:r>
              <a:rPr lang="sv" sz="1700">
                <a:solidFill>
                  <a:schemeClr val="dk1"/>
                </a:solidFill>
                <a:highlight>
                  <a:srgbClr val="FFFFFF"/>
                </a:highlight>
                <a:latin typeface="Calibri"/>
                <a:ea typeface="Calibri"/>
                <a:cs typeface="Calibri"/>
                <a:sym typeface="Calibri"/>
              </a:rPr>
              <a:t>Detta är i princip samma sak som grundmodellen, den fortsätter på en text man skriver, men den är tränad på att specifikt fortsätta på frågor och instruktioner.</a:t>
            </a:r>
            <a:endParaRPr sz="1700" b="1">
              <a:solidFill>
                <a:schemeClr val="dk1"/>
              </a:solidFill>
              <a:highlight>
                <a:srgbClr val="FFFFFF"/>
              </a:highlight>
              <a:latin typeface="Calibri"/>
              <a:ea typeface="Calibri"/>
              <a:cs typeface="Calibri"/>
              <a:sym typeface="Calibri"/>
            </a:endParaRPr>
          </a:p>
          <a:p>
            <a:pPr marL="0" lvl="0" indent="0" algn="l" rtl="0">
              <a:spcBef>
                <a:spcPts val="1200"/>
              </a:spcBef>
              <a:spcAft>
                <a:spcPts val="1200"/>
              </a:spcAft>
              <a:buNone/>
            </a:pPr>
            <a:r>
              <a:rPr lang="sv" sz="1700" b="1">
                <a:solidFill>
                  <a:schemeClr val="dk1"/>
                </a:solidFill>
                <a:highlight>
                  <a:srgbClr val="FFFFFF"/>
                </a:highlight>
                <a:latin typeface="Calibri"/>
                <a:ea typeface="Calibri"/>
                <a:cs typeface="Calibri"/>
                <a:sym typeface="Calibri"/>
              </a:rPr>
              <a:t>Skillnaden mellan de med "-bad"</a:t>
            </a:r>
            <a:r>
              <a:rPr lang="sv" sz="1700">
                <a:solidFill>
                  <a:schemeClr val="dk1"/>
                </a:solidFill>
                <a:highlight>
                  <a:srgbClr val="FFFFFF"/>
                </a:highlight>
                <a:latin typeface="Calibri"/>
                <a:ea typeface="Calibri"/>
                <a:cs typeface="Calibri"/>
                <a:sym typeface="Calibri"/>
              </a:rPr>
              <a:t> och de utan är att "-bad" inte avbryter när modellen säger att den är klar. Det innebär att den fortsätter skriva andra saker efteråt.</a:t>
            </a:r>
            <a:endParaRPr sz="17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9"/>
          <p:cNvSpPr txBox="1">
            <a:spLocks noGrp="1"/>
          </p:cNvSpPr>
          <p:nvPr>
            <p:ph type="title"/>
          </p:nvPr>
        </p:nvSpPr>
        <p:spPr>
          <a:xfrm>
            <a:off x="311700" y="140225"/>
            <a:ext cx="2803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The Nordic Pile</a:t>
            </a:r>
            <a:endParaRPr/>
          </a:p>
        </p:txBody>
      </p:sp>
      <p:sp>
        <p:nvSpPr>
          <p:cNvPr id="242" name="Google Shape;242;p39"/>
          <p:cNvSpPr txBox="1">
            <a:spLocks noGrp="1"/>
          </p:cNvSpPr>
          <p:nvPr>
            <p:ph type="body" idx="1"/>
          </p:nvPr>
        </p:nvSpPr>
        <p:spPr>
          <a:xfrm>
            <a:off x="311700" y="905300"/>
            <a:ext cx="3198300" cy="4096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SW3 är tränad på svenska texter. Exempelvis: </a:t>
            </a:r>
            <a:endParaRPr/>
          </a:p>
          <a:p>
            <a:pPr marL="457200" lvl="0" indent="-342900" algn="l" rtl="0">
              <a:spcBef>
                <a:spcPts val="1200"/>
              </a:spcBef>
              <a:spcAft>
                <a:spcPts val="0"/>
              </a:spcAft>
              <a:buSzPts val="1800"/>
              <a:buChar char="●"/>
            </a:pPr>
            <a:r>
              <a:rPr lang="sv" sz="1500">
                <a:solidFill>
                  <a:srgbClr val="242424"/>
                </a:solidFill>
                <a:highlight>
                  <a:srgbClr val="FFFFFF"/>
                </a:highlight>
                <a:latin typeface="Georgia"/>
                <a:ea typeface="Georgia"/>
                <a:cs typeface="Georgia"/>
                <a:sym typeface="Georgia"/>
              </a:rPr>
              <a:t> </a:t>
            </a:r>
            <a:r>
              <a:rPr lang="sv" sz="1500" u="sng">
                <a:solidFill>
                  <a:schemeClr val="hlink"/>
                </a:solidFill>
                <a:highlight>
                  <a:srgbClr val="FFFFFF"/>
                </a:highlight>
                <a:latin typeface="Georgia"/>
                <a:ea typeface="Georgia"/>
                <a:cs typeface="Georgia"/>
                <a:sym typeface="Georgia"/>
                <a:hlinkClick r:id="rId3"/>
              </a:rPr>
              <a:t>Språkbanken Text</a:t>
            </a:r>
            <a:endParaRPr/>
          </a:p>
          <a:p>
            <a:pPr marL="457200" lvl="0" indent="-342900" algn="l" rtl="0">
              <a:spcBef>
                <a:spcPts val="0"/>
              </a:spcBef>
              <a:spcAft>
                <a:spcPts val="0"/>
              </a:spcAft>
              <a:buSzPts val="1800"/>
              <a:buChar char="●"/>
            </a:pPr>
            <a:r>
              <a:rPr lang="sv"/>
              <a:t>1177</a:t>
            </a:r>
            <a:endParaRPr/>
          </a:p>
          <a:p>
            <a:pPr marL="457200" lvl="0" indent="-342900" algn="l" rtl="0">
              <a:spcBef>
                <a:spcPts val="0"/>
              </a:spcBef>
              <a:spcAft>
                <a:spcPts val="0"/>
              </a:spcAft>
              <a:buSzPts val="1800"/>
              <a:buChar char="●"/>
            </a:pPr>
            <a:r>
              <a:rPr lang="sv"/>
              <a:t>DiVA</a:t>
            </a:r>
            <a:endParaRPr/>
          </a:p>
          <a:p>
            <a:pPr marL="457200" lvl="0" indent="-342900" algn="l" rtl="0">
              <a:spcBef>
                <a:spcPts val="0"/>
              </a:spcBef>
              <a:spcAft>
                <a:spcPts val="0"/>
              </a:spcAft>
              <a:buSzPts val="1800"/>
              <a:buChar char="●"/>
            </a:pPr>
            <a:r>
              <a:rPr lang="sv"/>
              <a:t>FASS</a:t>
            </a:r>
            <a:endParaRPr/>
          </a:p>
          <a:p>
            <a:pPr marL="457200" lvl="0" indent="-342900" algn="l" rtl="0">
              <a:spcBef>
                <a:spcPts val="0"/>
              </a:spcBef>
              <a:spcAft>
                <a:spcPts val="0"/>
              </a:spcAft>
              <a:buSzPts val="1800"/>
              <a:buChar char="●"/>
            </a:pPr>
            <a:r>
              <a:rPr lang="sv"/>
              <a:t>Regeringen.se</a:t>
            </a:r>
            <a:endParaRPr/>
          </a:p>
          <a:p>
            <a:pPr marL="457200" lvl="0" indent="-342900" algn="l" rtl="0">
              <a:spcBef>
                <a:spcPts val="0"/>
              </a:spcBef>
              <a:spcAft>
                <a:spcPts val="0"/>
              </a:spcAft>
              <a:buSzPts val="1800"/>
              <a:buChar char="●"/>
            </a:pPr>
            <a:r>
              <a:rPr lang="sv"/>
              <a:t>Wikipedia</a:t>
            </a:r>
            <a:endParaRPr/>
          </a:p>
          <a:p>
            <a:pPr marL="457200" lvl="0" indent="-342900" algn="l" rtl="0">
              <a:spcBef>
                <a:spcPts val="0"/>
              </a:spcBef>
              <a:spcAft>
                <a:spcPts val="0"/>
              </a:spcAft>
              <a:buSzPts val="1800"/>
              <a:buChar char="●"/>
            </a:pPr>
            <a:r>
              <a:rPr lang="sv"/>
              <a:t>Familjeliv.se</a:t>
            </a:r>
            <a:endParaRPr/>
          </a:p>
          <a:p>
            <a:pPr marL="457200" lvl="0" indent="-342900" algn="l" rtl="0">
              <a:spcBef>
                <a:spcPts val="0"/>
              </a:spcBef>
              <a:spcAft>
                <a:spcPts val="0"/>
              </a:spcAft>
              <a:buSzPts val="1800"/>
              <a:buChar char="●"/>
            </a:pPr>
            <a:r>
              <a:rPr lang="sv"/>
              <a:t>Flashback</a:t>
            </a:r>
            <a:endParaRPr/>
          </a:p>
          <a:p>
            <a:pPr marL="457200" lvl="0" indent="-342900" algn="l" rtl="0">
              <a:spcBef>
                <a:spcPts val="0"/>
              </a:spcBef>
              <a:spcAft>
                <a:spcPts val="0"/>
              </a:spcAft>
              <a:buSzPts val="1800"/>
              <a:buChar char="●"/>
            </a:pPr>
            <a:r>
              <a:rPr lang="sv"/>
              <a:t>Reddit (svenska)</a:t>
            </a:r>
            <a:endParaRPr/>
          </a:p>
        </p:txBody>
      </p:sp>
      <p:pic>
        <p:nvPicPr>
          <p:cNvPr id="243" name="Google Shape;243;p39"/>
          <p:cNvPicPr preferRelativeResize="0"/>
          <p:nvPr/>
        </p:nvPicPr>
        <p:blipFill>
          <a:blip r:embed="rId4">
            <a:alphaModFix/>
          </a:blip>
          <a:stretch>
            <a:fillRect/>
          </a:stretch>
        </p:blipFill>
        <p:spPr>
          <a:xfrm>
            <a:off x="3324477" y="1569900"/>
            <a:ext cx="5819524" cy="3573600"/>
          </a:xfrm>
          <a:prstGeom prst="rect">
            <a:avLst/>
          </a:prstGeom>
          <a:noFill/>
          <a:ln>
            <a:noFill/>
          </a:ln>
        </p:spPr>
      </p:pic>
      <p:sp>
        <p:nvSpPr>
          <p:cNvPr id="244" name="Google Shape;244;p39"/>
          <p:cNvSpPr txBox="1"/>
          <p:nvPr/>
        </p:nvSpPr>
        <p:spPr>
          <a:xfrm>
            <a:off x="3722325" y="0"/>
            <a:ext cx="53559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sz="1500">
                <a:solidFill>
                  <a:srgbClr val="242424"/>
                </a:solidFill>
                <a:highlight>
                  <a:srgbClr val="FFFFFF"/>
                </a:highlight>
                <a:latin typeface="Georgia"/>
                <a:ea typeface="Georgia"/>
                <a:cs typeface="Georgia"/>
                <a:sym typeface="Georgia"/>
              </a:rPr>
              <a:t>Our goal is to develop a model that can be as representative as possible of the Swedish-speaking population, we aim for a final model with more than 100 billion parameters, and </a:t>
            </a:r>
            <a:r>
              <a:rPr lang="sv" sz="1500" b="1">
                <a:solidFill>
                  <a:srgbClr val="242424"/>
                </a:solidFill>
                <a:highlight>
                  <a:srgbClr val="FFFFFF"/>
                </a:highlight>
                <a:latin typeface="Georgia"/>
                <a:ea typeface="Georgia"/>
                <a:cs typeface="Georgia"/>
                <a:sym typeface="Georgia"/>
              </a:rPr>
              <a:t>we aim to use training data that as closely as possible reflects the dialects, sociolects, demography and interests of the Swedish citizens</a:t>
            </a:r>
            <a:r>
              <a:rPr lang="sv" sz="1500">
                <a:solidFill>
                  <a:srgbClr val="242424"/>
                </a:solidFill>
                <a:highlight>
                  <a:srgbClr val="FFFFFF"/>
                </a:highlight>
                <a:latin typeface="Georgia"/>
                <a:ea typeface="Georgia"/>
                <a:cs typeface="Georgia"/>
                <a:sym typeface="Georgia"/>
              </a:rPr>
              <a:t>.  /</a:t>
            </a:r>
            <a:r>
              <a:rPr lang="sv" sz="1500" u="sng">
                <a:solidFill>
                  <a:schemeClr val="hlink"/>
                </a:solidFill>
                <a:highlight>
                  <a:srgbClr val="FFFFFF"/>
                </a:highlight>
                <a:latin typeface="Georgia"/>
                <a:ea typeface="Georgia"/>
                <a:cs typeface="Georgia"/>
                <a:sym typeface="Georgia"/>
                <a:hlinkClick r:id="rId5"/>
              </a:rPr>
              <a:t>The Nordic Pile</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6D7A8"/>
        </a:solidFill>
        <a:effectLst/>
      </p:bgPr>
    </p:bg>
    <p:spTree>
      <p:nvGrpSpPr>
        <p:cNvPr id="1" name="Shape 248"/>
        <p:cNvGrpSpPr/>
        <p:nvPr/>
      </p:nvGrpSpPr>
      <p:grpSpPr>
        <a:xfrm>
          <a:off x="0" y="0"/>
          <a:ext cx="0" cy="0"/>
          <a:chOff x="0" y="0"/>
          <a:chExt cx="0" cy="0"/>
        </a:xfrm>
      </p:grpSpPr>
      <p:sp>
        <p:nvSpPr>
          <p:cNvPr id="249" name="Google Shape;249;p40"/>
          <p:cNvSpPr txBox="1">
            <a:spLocks noGrp="1"/>
          </p:cNvSpPr>
          <p:nvPr>
            <p:ph type="title"/>
          </p:nvPr>
        </p:nvSpPr>
        <p:spPr>
          <a:xfrm>
            <a:off x="311700" y="445025"/>
            <a:ext cx="2363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Lär mer</a:t>
            </a:r>
            <a:endParaRPr/>
          </a:p>
        </p:txBody>
      </p:sp>
      <p:sp>
        <p:nvSpPr>
          <p:cNvPr id="250" name="Google Shape;250;p40"/>
          <p:cNvSpPr txBox="1">
            <a:spLocks noGrp="1"/>
          </p:cNvSpPr>
          <p:nvPr>
            <p:ph type="body" idx="1"/>
          </p:nvPr>
        </p:nvSpPr>
        <p:spPr>
          <a:xfrm>
            <a:off x="311700" y="1152475"/>
            <a:ext cx="4792800" cy="38838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sv" u="sng">
                <a:solidFill>
                  <a:schemeClr val="hlink"/>
                </a:solidFill>
                <a:hlinkClick r:id="rId3"/>
              </a:rPr>
              <a:t>AI Sweden</a:t>
            </a:r>
            <a:r>
              <a:rPr lang="sv"/>
              <a:t> </a:t>
            </a:r>
            <a:endParaRPr/>
          </a:p>
          <a:p>
            <a:pPr marL="0" lvl="0" indent="0" algn="l" rtl="0">
              <a:spcBef>
                <a:spcPts val="1200"/>
              </a:spcBef>
              <a:spcAft>
                <a:spcPts val="0"/>
              </a:spcAft>
              <a:buNone/>
            </a:pPr>
            <a:r>
              <a:rPr lang="sv" u="sng">
                <a:solidFill>
                  <a:schemeClr val="hlink"/>
                </a:solidFill>
                <a:hlinkClick r:id="rId4"/>
              </a:rPr>
              <a:t>Who Invented AI? The history of Our Future</a:t>
            </a:r>
            <a:r>
              <a:rPr lang="sv"/>
              <a:t>  ✅</a:t>
            </a:r>
            <a:endParaRPr sz="1300"/>
          </a:p>
          <a:p>
            <a:pPr marL="0" lvl="0" indent="0" algn="l" rtl="0">
              <a:spcBef>
                <a:spcPts val="1200"/>
              </a:spcBef>
              <a:spcAft>
                <a:spcPts val="0"/>
              </a:spcAft>
              <a:buNone/>
            </a:pPr>
            <a:r>
              <a:rPr lang="sv" u="sng">
                <a:solidFill>
                  <a:schemeClr val="hlink"/>
                </a:solidFill>
                <a:hlinkClick r:id="rId5"/>
              </a:rPr>
              <a:t>The History of AI</a:t>
            </a:r>
            <a:endParaRPr/>
          </a:p>
          <a:p>
            <a:pPr marL="0" lvl="0" indent="0" algn="l" rtl="0">
              <a:spcBef>
                <a:spcPts val="1200"/>
              </a:spcBef>
              <a:spcAft>
                <a:spcPts val="0"/>
              </a:spcAft>
              <a:buNone/>
            </a:pPr>
            <a:r>
              <a:rPr lang="sv" u="sng">
                <a:solidFill>
                  <a:schemeClr val="hlink"/>
                </a:solidFill>
                <a:hlinkClick r:id="rId6"/>
              </a:rPr>
              <a:t>Elon Musk on How to Build the Future Interview with Sam Altman</a:t>
            </a:r>
            <a:r>
              <a:rPr lang="sv"/>
              <a:t> efter 11 min. (2016)</a:t>
            </a:r>
            <a:endParaRPr/>
          </a:p>
          <a:p>
            <a:pPr marL="0" lvl="0" indent="0" algn="l" rtl="0">
              <a:spcBef>
                <a:spcPts val="1200"/>
              </a:spcBef>
              <a:spcAft>
                <a:spcPts val="0"/>
              </a:spcAft>
              <a:buNone/>
            </a:pPr>
            <a:r>
              <a:rPr lang="sv" u="sng">
                <a:solidFill>
                  <a:schemeClr val="hlink"/>
                </a:solidFill>
                <a:hlinkClick r:id="rId7"/>
              </a:rPr>
              <a:t>ET Conversations with ChatGPT founder: Sam Altman on fears from AI and more</a:t>
            </a:r>
            <a:endParaRPr/>
          </a:p>
          <a:p>
            <a:pPr marL="0" lvl="0" indent="0" algn="l" rtl="0">
              <a:spcBef>
                <a:spcPts val="1200"/>
              </a:spcBef>
              <a:spcAft>
                <a:spcPts val="0"/>
              </a:spcAft>
              <a:buNone/>
            </a:pPr>
            <a:r>
              <a:rPr lang="sv"/>
              <a:t>Podden Teknik i Akademi</a:t>
            </a:r>
            <a:endParaRPr/>
          </a:p>
          <a:p>
            <a:pPr marL="0" lvl="0" indent="0" algn="l" rtl="0">
              <a:spcBef>
                <a:spcPts val="1200"/>
              </a:spcBef>
              <a:spcAft>
                <a:spcPts val="0"/>
              </a:spcAft>
              <a:buNone/>
            </a:pPr>
            <a:r>
              <a:rPr lang="sv"/>
              <a:t>AI Sweden på Medium: </a:t>
            </a:r>
            <a:r>
              <a:rPr lang="sv" u="sng">
                <a:solidFill>
                  <a:schemeClr val="hlink"/>
                </a:solidFill>
                <a:hlinkClick r:id="rId8"/>
              </a:rPr>
              <a:t>Om The Nordic Pile</a:t>
            </a:r>
            <a:endParaRPr/>
          </a:p>
          <a:p>
            <a:pPr marL="0" lvl="0" indent="0" algn="l" rtl="0">
              <a:spcBef>
                <a:spcPts val="1200"/>
              </a:spcBef>
              <a:spcAft>
                <a:spcPts val="0"/>
              </a:spcAft>
              <a:buNone/>
            </a:pPr>
            <a:r>
              <a:rPr lang="sv" u="sng">
                <a:solidFill>
                  <a:schemeClr val="hlink"/>
                </a:solidFill>
                <a:hlinkClick r:id="rId9"/>
              </a:rPr>
              <a:t>Generativ AI och skolan</a:t>
            </a:r>
            <a:r>
              <a:rPr lang="sv"/>
              <a:t>, av Erik Winerö</a:t>
            </a:r>
            <a:endParaRPr/>
          </a:p>
          <a:p>
            <a:pPr marL="0" lvl="0" indent="0" algn="l" rtl="0">
              <a:spcBef>
                <a:spcPts val="1200"/>
              </a:spcBef>
              <a:spcAft>
                <a:spcPts val="1200"/>
              </a:spcAft>
              <a:buNone/>
            </a:pPr>
            <a:r>
              <a:rPr lang="sv" u="sng">
                <a:solidFill>
                  <a:schemeClr val="hlink"/>
                </a:solidFill>
                <a:hlinkClick r:id="rId10"/>
              </a:rPr>
              <a:t>Boken AI i skolan</a:t>
            </a:r>
            <a:r>
              <a:rPr lang="sv"/>
              <a:t>. (för lärare)</a:t>
            </a:r>
            <a:endParaRPr/>
          </a:p>
        </p:txBody>
      </p:sp>
      <p:pic>
        <p:nvPicPr>
          <p:cNvPr id="251" name="Google Shape;251;p40"/>
          <p:cNvPicPr preferRelativeResize="0"/>
          <p:nvPr/>
        </p:nvPicPr>
        <p:blipFill>
          <a:blip r:embed="rId11">
            <a:alphaModFix/>
          </a:blip>
          <a:stretch>
            <a:fillRect/>
          </a:stretch>
        </p:blipFill>
        <p:spPr>
          <a:xfrm>
            <a:off x="5192000" y="1152474"/>
            <a:ext cx="4010450" cy="4010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body" idx="1"/>
          </p:nvPr>
        </p:nvSpPr>
        <p:spPr>
          <a:xfrm>
            <a:off x="0" y="0"/>
            <a:ext cx="4176600" cy="514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Lektion 1</a:t>
            </a:r>
            <a:endParaRPr/>
          </a:p>
          <a:p>
            <a:pPr marL="914400" lvl="0" indent="-317500" algn="l" rtl="0">
              <a:spcBef>
                <a:spcPts val="120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Om forskning och samtycke (blankett)</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Förtest om AI</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Introduktion till AI och dess historiska utveckling</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Begrepp och terminologi</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Neurala nät och skillnader från traditionell programmering</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AI-applikationer och olika tekniker</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Fokus på stora textmodeller (LLM) och generativ AI</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Diskussion om olika LLM-storlekar och aktörer (Google, Microsoft, osv)</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Hårdvara: krav och användning i stora projekt och vår server</a:t>
            </a:r>
            <a:endParaRPr sz="1400">
              <a:solidFill>
                <a:schemeClr val="dk1"/>
              </a:solidFill>
              <a:latin typeface="IBM Plex Sans"/>
              <a:ea typeface="IBM Plex Sans"/>
              <a:cs typeface="IBM Plex Sans"/>
              <a:sym typeface="IBM Plex Sans"/>
            </a:endParaRPr>
          </a:p>
          <a:p>
            <a:pPr marL="914400" lvl="0" indent="-317500" algn="l" rtl="0">
              <a:spcBef>
                <a:spcPts val="0"/>
              </a:spcBef>
              <a:spcAft>
                <a:spcPts val="0"/>
              </a:spcAft>
              <a:buClr>
                <a:schemeClr val="dk1"/>
              </a:buClr>
              <a:buSzPts val="1400"/>
              <a:buFont typeface="IBM Plex Sans"/>
              <a:buAutoNum type="arabicPeriod"/>
            </a:pPr>
            <a:r>
              <a:rPr lang="sv" sz="1400">
                <a:solidFill>
                  <a:schemeClr val="dk1"/>
                </a:solidFill>
                <a:latin typeface="IBM Plex Sans"/>
                <a:ea typeface="IBM Plex Sans"/>
                <a:cs typeface="IBM Plex Sans"/>
                <a:sym typeface="IBM Plex Sans"/>
              </a:rPr>
              <a:t>Sammanställning av frågor och svar till ChatGPT som underlag inför laborationen</a:t>
            </a:r>
            <a:endParaRPr sz="2000"/>
          </a:p>
        </p:txBody>
      </p:sp>
      <p:sp>
        <p:nvSpPr>
          <p:cNvPr id="67" name="Google Shape;67;p15"/>
          <p:cNvSpPr txBox="1">
            <a:spLocks noGrp="1"/>
          </p:cNvSpPr>
          <p:nvPr>
            <p:ph type="body" idx="1"/>
          </p:nvPr>
        </p:nvSpPr>
        <p:spPr>
          <a:xfrm>
            <a:off x="4276725" y="0"/>
            <a:ext cx="4757700" cy="52245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sv"/>
              <a:t>Lektion 2</a:t>
            </a:r>
            <a:endParaRPr/>
          </a:p>
          <a:p>
            <a:pPr marL="914400" lvl="0" indent="-316706" algn="l" rtl="0">
              <a:spcBef>
                <a:spcPts val="1200"/>
              </a:spcBef>
              <a:spcAft>
                <a:spcPts val="0"/>
              </a:spcAft>
              <a:buClr>
                <a:schemeClr val="dk1"/>
              </a:buClr>
              <a:buSzPct val="100000"/>
              <a:buFont typeface="IBM Plex Sans"/>
              <a:buAutoNum type="arabicPeriod"/>
            </a:pPr>
            <a:r>
              <a:rPr lang="sv" sz="1500">
                <a:solidFill>
                  <a:schemeClr val="dk1"/>
                </a:solidFill>
                <a:latin typeface="IBM Plex Sans"/>
                <a:ea typeface="IBM Plex Sans"/>
                <a:cs typeface="IBM Plex Sans"/>
                <a:sym typeface="IBM Plex Sans"/>
              </a:rPr>
              <a:t>Introduktion till laborationen och dess </a:t>
            </a:r>
            <a:r>
              <a:rPr lang="sv" sz="1500" b="1">
                <a:solidFill>
                  <a:schemeClr val="dk1"/>
                </a:solidFill>
                <a:latin typeface="IBM Plex Sans"/>
                <a:ea typeface="IBM Plex Sans"/>
                <a:cs typeface="IBM Plex Sans"/>
                <a:sym typeface="IBM Plex Sans"/>
              </a:rPr>
              <a:t>syfte</a:t>
            </a:r>
            <a:endParaRPr sz="1500" b="1">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a:solidFill>
                  <a:schemeClr val="dk1"/>
                </a:solidFill>
                <a:latin typeface="IBM Plex Sans"/>
                <a:ea typeface="IBM Plex Sans"/>
                <a:cs typeface="IBM Plex Sans"/>
                <a:sym typeface="IBM Plex Sans"/>
              </a:rPr>
              <a:t>Genomgång av våra modeller: GPT-SW3 version 356M och 1.3B, instruktion och vanliga</a:t>
            </a:r>
            <a:endParaRPr sz="1500">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a:solidFill>
                  <a:schemeClr val="dk1"/>
                </a:solidFill>
                <a:latin typeface="IBM Plex Sans"/>
                <a:ea typeface="IBM Plex Sans"/>
                <a:cs typeface="IBM Plex Sans"/>
                <a:sym typeface="IBM Plex Sans"/>
              </a:rPr>
              <a:t>Praktisk </a:t>
            </a:r>
            <a:r>
              <a:rPr lang="sv" sz="1500" b="1">
                <a:solidFill>
                  <a:schemeClr val="dk1"/>
                </a:solidFill>
                <a:latin typeface="IBM Plex Sans"/>
                <a:ea typeface="IBM Plex Sans"/>
                <a:cs typeface="IBM Plex Sans"/>
                <a:sym typeface="IBM Plex Sans"/>
              </a:rPr>
              <a:t>laboration </a:t>
            </a:r>
            <a:r>
              <a:rPr lang="sv" sz="1500">
                <a:solidFill>
                  <a:schemeClr val="dk1"/>
                </a:solidFill>
                <a:latin typeface="IBM Plex Sans"/>
                <a:ea typeface="IBM Plex Sans"/>
                <a:cs typeface="IBM Plex Sans"/>
                <a:sym typeface="IBM Plex Sans"/>
              </a:rPr>
              <a:t>där eleverna ställer frågor till våra fyra olika modeller. </a:t>
            </a:r>
            <a:endParaRPr sz="1500">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b="1">
                <a:solidFill>
                  <a:schemeClr val="dk1"/>
                </a:solidFill>
                <a:latin typeface="IBM Plex Sans"/>
                <a:ea typeface="IBM Plex Sans"/>
                <a:cs typeface="IBM Plex Sans"/>
                <a:sym typeface="IBM Plex Sans"/>
              </a:rPr>
              <a:t>Gruppdiskussion </a:t>
            </a:r>
            <a:r>
              <a:rPr lang="sv" sz="1500">
                <a:solidFill>
                  <a:schemeClr val="dk1"/>
                </a:solidFill>
                <a:latin typeface="IBM Plex Sans"/>
                <a:ea typeface="IBM Plex Sans"/>
                <a:cs typeface="IBM Plex Sans"/>
                <a:sym typeface="IBM Plex Sans"/>
              </a:rPr>
              <a:t>och analys av svaren från modellerna</a:t>
            </a:r>
            <a:endParaRPr sz="1500">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a:solidFill>
                  <a:schemeClr val="dk1"/>
                </a:solidFill>
                <a:latin typeface="IBM Plex Sans"/>
                <a:ea typeface="IBM Plex Sans"/>
                <a:cs typeface="IBM Plex Sans"/>
                <a:sym typeface="IBM Plex Sans"/>
              </a:rPr>
              <a:t>Eleverna besvarar följande </a:t>
            </a:r>
            <a:r>
              <a:rPr lang="sv" sz="1500" b="1">
                <a:solidFill>
                  <a:schemeClr val="dk1"/>
                </a:solidFill>
                <a:latin typeface="IBM Plex Sans"/>
                <a:ea typeface="IBM Plex Sans"/>
                <a:cs typeface="IBM Plex Sans"/>
                <a:sym typeface="IBM Plex Sans"/>
              </a:rPr>
              <a:t>frågor i Canvas</a:t>
            </a:r>
            <a:r>
              <a:rPr lang="sv" sz="1500">
                <a:solidFill>
                  <a:schemeClr val="dk1"/>
                </a:solidFill>
                <a:latin typeface="IBM Plex Sans"/>
                <a:ea typeface="IBM Plex Sans"/>
                <a:cs typeface="IBM Plex Sans"/>
                <a:sym typeface="IBM Plex Sans"/>
              </a:rPr>
              <a:t>:</a:t>
            </a:r>
            <a:endParaRPr sz="1500">
              <a:solidFill>
                <a:schemeClr val="dk1"/>
              </a:solidFill>
              <a:latin typeface="IBM Plex Sans"/>
              <a:ea typeface="IBM Plex Sans"/>
              <a:cs typeface="IBM Plex Sans"/>
              <a:sym typeface="IBM Plex Sans"/>
            </a:endParaRPr>
          </a:p>
          <a:p>
            <a:pPr marL="1371600" lvl="1" indent="-316706" algn="l" rtl="0">
              <a:spcBef>
                <a:spcPts val="0"/>
              </a:spcBef>
              <a:spcAft>
                <a:spcPts val="0"/>
              </a:spcAft>
              <a:buClr>
                <a:schemeClr val="dk1"/>
              </a:buClr>
              <a:buSzPct val="100000"/>
              <a:buFont typeface="IBM Plex Sans"/>
              <a:buAutoNum type="alphaLcPeriod"/>
            </a:pPr>
            <a:r>
              <a:rPr lang="sv" sz="1500">
                <a:solidFill>
                  <a:schemeClr val="dk1"/>
                </a:solidFill>
                <a:latin typeface="IBM Plex Sans"/>
                <a:ea typeface="IBM Plex Sans"/>
                <a:cs typeface="IBM Plex Sans"/>
                <a:sym typeface="IBM Plex Sans"/>
              </a:rPr>
              <a:t> - Vilka skillnader observerade ni mellan modellerna?</a:t>
            </a:r>
            <a:endParaRPr sz="1500">
              <a:solidFill>
                <a:schemeClr val="dk1"/>
              </a:solidFill>
              <a:latin typeface="IBM Plex Sans"/>
              <a:ea typeface="IBM Plex Sans"/>
              <a:cs typeface="IBM Plex Sans"/>
              <a:sym typeface="IBM Plex Sans"/>
            </a:endParaRPr>
          </a:p>
          <a:p>
            <a:pPr marL="1371600" lvl="1" indent="-316706" algn="l" rtl="0">
              <a:spcBef>
                <a:spcPts val="0"/>
              </a:spcBef>
              <a:spcAft>
                <a:spcPts val="0"/>
              </a:spcAft>
              <a:buClr>
                <a:schemeClr val="dk1"/>
              </a:buClr>
              <a:buSzPct val="100000"/>
              <a:buFont typeface="IBM Plex Sans"/>
              <a:buAutoNum type="alphaLcPeriod"/>
            </a:pPr>
            <a:r>
              <a:rPr lang="sv" sz="1500">
                <a:solidFill>
                  <a:schemeClr val="dk1"/>
                </a:solidFill>
                <a:latin typeface="IBM Plex Sans"/>
                <a:ea typeface="IBM Plex Sans"/>
                <a:cs typeface="IBM Plex Sans"/>
                <a:sym typeface="IBM Plex Sans"/>
              </a:rPr>
              <a:t>- Vilka svårigheter och begränsningar fann ni med modellerna?</a:t>
            </a:r>
            <a:endParaRPr sz="1500">
              <a:solidFill>
                <a:schemeClr val="dk1"/>
              </a:solidFill>
              <a:latin typeface="IBM Plex Sans"/>
              <a:ea typeface="IBM Plex Sans"/>
              <a:cs typeface="IBM Plex Sans"/>
              <a:sym typeface="IBM Plex Sans"/>
            </a:endParaRPr>
          </a:p>
          <a:p>
            <a:pPr marL="1371600" lvl="1" indent="-316706" algn="l" rtl="0">
              <a:spcBef>
                <a:spcPts val="0"/>
              </a:spcBef>
              <a:spcAft>
                <a:spcPts val="0"/>
              </a:spcAft>
              <a:buClr>
                <a:schemeClr val="dk1"/>
              </a:buClr>
              <a:buSzPct val="100000"/>
              <a:buFont typeface="IBM Plex Sans"/>
              <a:buAutoNum type="alphaLcPeriod"/>
            </a:pPr>
            <a:r>
              <a:rPr lang="sv" sz="1500">
                <a:solidFill>
                  <a:schemeClr val="dk1"/>
                </a:solidFill>
                <a:latin typeface="IBM Plex Sans"/>
                <a:ea typeface="IBM Plex Sans"/>
                <a:cs typeface="IBM Plex Sans"/>
                <a:sym typeface="IBM Plex Sans"/>
              </a:rPr>
              <a:t>- Hur kan AI-modeller förbättras för att ge mer tillförlitliga och användbara svar?</a:t>
            </a:r>
            <a:endParaRPr sz="1500">
              <a:solidFill>
                <a:schemeClr val="dk1"/>
              </a:solidFill>
              <a:latin typeface="IBM Plex Sans"/>
              <a:ea typeface="IBM Plex Sans"/>
              <a:cs typeface="IBM Plex Sans"/>
              <a:sym typeface="IBM Plex Sans"/>
            </a:endParaRPr>
          </a:p>
          <a:p>
            <a:pPr marL="1371600" lvl="1" indent="-316706" algn="l" rtl="0">
              <a:spcBef>
                <a:spcPts val="0"/>
              </a:spcBef>
              <a:spcAft>
                <a:spcPts val="0"/>
              </a:spcAft>
              <a:buClr>
                <a:schemeClr val="dk1"/>
              </a:buClr>
              <a:buSzPct val="100000"/>
              <a:buFont typeface="IBM Plex Sans"/>
              <a:buAutoNum type="alphaLcPeriod"/>
            </a:pPr>
            <a:r>
              <a:rPr lang="sv" sz="1500">
                <a:solidFill>
                  <a:schemeClr val="dk1"/>
                </a:solidFill>
                <a:latin typeface="IBM Plex Sans"/>
                <a:ea typeface="IBM Plex Sans"/>
                <a:cs typeface="IBM Plex Sans"/>
                <a:sym typeface="IBM Plex Sans"/>
              </a:rPr>
              <a:t> - Diskutera etiska aspekter av AI och hur det påverkar samhället</a:t>
            </a:r>
            <a:endParaRPr sz="1500">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b="1">
                <a:solidFill>
                  <a:schemeClr val="dk1"/>
                </a:solidFill>
                <a:latin typeface="IBM Plex Sans"/>
                <a:ea typeface="IBM Plex Sans"/>
                <a:cs typeface="IBM Plex Sans"/>
                <a:sym typeface="IBM Plex Sans"/>
              </a:rPr>
              <a:t>Eftertest </a:t>
            </a:r>
            <a:r>
              <a:rPr lang="sv" sz="1500">
                <a:solidFill>
                  <a:schemeClr val="dk1"/>
                </a:solidFill>
                <a:latin typeface="IBM Plex Sans"/>
                <a:ea typeface="IBM Plex Sans"/>
                <a:cs typeface="IBM Plex Sans"/>
                <a:sym typeface="IBM Plex Sans"/>
              </a:rPr>
              <a:t>om AI</a:t>
            </a:r>
            <a:endParaRPr sz="1500">
              <a:solidFill>
                <a:schemeClr val="dk1"/>
              </a:solidFill>
              <a:latin typeface="IBM Plex Sans"/>
              <a:ea typeface="IBM Plex Sans"/>
              <a:cs typeface="IBM Plex Sans"/>
              <a:sym typeface="IBM Plex Sans"/>
            </a:endParaRPr>
          </a:p>
          <a:p>
            <a:pPr marL="914400" lvl="0" indent="-316706" algn="l" rtl="0">
              <a:spcBef>
                <a:spcPts val="0"/>
              </a:spcBef>
              <a:spcAft>
                <a:spcPts val="0"/>
              </a:spcAft>
              <a:buClr>
                <a:schemeClr val="dk1"/>
              </a:buClr>
              <a:buSzPct val="100000"/>
              <a:buFont typeface="IBM Plex Sans"/>
              <a:buAutoNum type="arabicPeriod"/>
            </a:pPr>
            <a:r>
              <a:rPr lang="sv" sz="1500" b="1">
                <a:solidFill>
                  <a:schemeClr val="dk1"/>
                </a:solidFill>
                <a:latin typeface="IBM Plex Sans"/>
                <a:ea typeface="IBM Plex Sans"/>
                <a:cs typeface="IBM Plex Sans"/>
                <a:sym typeface="IBM Plex Sans"/>
              </a:rPr>
              <a:t>Summering </a:t>
            </a:r>
            <a:r>
              <a:rPr lang="sv" sz="1500">
                <a:solidFill>
                  <a:schemeClr val="dk1"/>
                </a:solidFill>
                <a:latin typeface="IBM Plex Sans"/>
                <a:ea typeface="IBM Plex Sans"/>
                <a:cs typeface="IBM Plex Sans"/>
                <a:sym typeface="IBM Plex Sans"/>
              </a:rPr>
              <a:t>av laborationen och diskussion om framtida AI-tillämpningar</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Vad är AI? Definition </a:t>
            </a:r>
            <a:endParaRPr/>
          </a:p>
        </p:txBody>
      </p:sp>
      <p:sp>
        <p:nvSpPr>
          <p:cNvPr id="73" name="Google Shape;73;p16"/>
          <p:cNvSpPr txBox="1">
            <a:spLocks noGrp="1"/>
          </p:cNvSpPr>
          <p:nvPr>
            <p:ph type="body" idx="1"/>
          </p:nvPr>
        </p:nvSpPr>
        <p:spPr>
          <a:xfrm>
            <a:off x="311700" y="1152475"/>
            <a:ext cx="8520600" cy="35799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r>
              <a:rPr lang="sv" sz="1600">
                <a:solidFill>
                  <a:srgbClr val="374151"/>
                </a:solidFill>
                <a:highlight>
                  <a:srgbClr val="F7F7F8"/>
                </a:highlight>
                <a:latin typeface="Roboto"/>
                <a:ea typeface="Roboto"/>
                <a:cs typeface="Roboto"/>
                <a:sym typeface="Roboto"/>
              </a:rPr>
              <a:t>Artificiell intelligens (AI) är ett område inom datavetenskap och teknik som syftar till att utveckla </a:t>
            </a:r>
            <a:r>
              <a:rPr lang="sv" sz="1600" b="1">
                <a:solidFill>
                  <a:srgbClr val="374151"/>
                </a:solidFill>
                <a:highlight>
                  <a:srgbClr val="F7F7F8"/>
                </a:highlight>
                <a:latin typeface="Roboto"/>
                <a:ea typeface="Roboto"/>
                <a:cs typeface="Roboto"/>
                <a:sym typeface="Roboto"/>
              </a:rPr>
              <a:t>datorbaserade system</a:t>
            </a:r>
            <a:r>
              <a:rPr lang="sv" sz="1600">
                <a:solidFill>
                  <a:srgbClr val="374151"/>
                </a:solidFill>
                <a:highlight>
                  <a:srgbClr val="F7F7F8"/>
                </a:highlight>
                <a:latin typeface="Roboto"/>
                <a:ea typeface="Roboto"/>
                <a:cs typeface="Roboto"/>
                <a:sym typeface="Roboto"/>
              </a:rPr>
              <a:t> och maskiner som kan utföra uppgifter som normalt kräver </a:t>
            </a:r>
            <a:r>
              <a:rPr lang="sv" sz="1600" b="1">
                <a:solidFill>
                  <a:srgbClr val="374151"/>
                </a:solidFill>
                <a:highlight>
                  <a:srgbClr val="F7F7F8"/>
                </a:highlight>
                <a:latin typeface="Roboto"/>
                <a:ea typeface="Roboto"/>
                <a:cs typeface="Roboto"/>
                <a:sym typeface="Roboto"/>
              </a:rPr>
              <a:t>mänsklig intelligens</a:t>
            </a:r>
            <a:r>
              <a:rPr lang="sv" sz="1600">
                <a:solidFill>
                  <a:srgbClr val="374151"/>
                </a:solidFill>
                <a:highlight>
                  <a:srgbClr val="F7F7F8"/>
                </a:highlight>
                <a:latin typeface="Roboto"/>
                <a:ea typeface="Roboto"/>
                <a:cs typeface="Roboto"/>
                <a:sym typeface="Roboto"/>
              </a:rPr>
              <a:t>. </a:t>
            </a:r>
            <a:endParaRPr sz="16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600">
                <a:solidFill>
                  <a:srgbClr val="374151"/>
                </a:solidFill>
                <a:highlight>
                  <a:srgbClr val="F7F7F8"/>
                </a:highlight>
                <a:latin typeface="Roboto"/>
                <a:ea typeface="Roboto"/>
                <a:cs typeface="Roboto"/>
                <a:sym typeface="Roboto"/>
              </a:rPr>
              <a:t>AI-system är utformade för att kunna lära sig, resonera, dra slutsatser, ta beslut och lösa problem på liknande sätt som människor. </a:t>
            </a:r>
            <a:endParaRPr sz="1600">
              <a:solidFill>
                <a:srgbClr val="374151"/>
              </a:solidFill>
              <a:highlight>
                <a:srgbClr val="F7F7F8"/>
              </a:highlight>
              <a:latin typeface="Roboto"/>
              <a:ea typeface="Roboto"/>
              <a:cs typeface="Roboto"/>
              <a:sym typeface="Roboto"/>
            </a:endParaRPr>
          </a:p>
          <a:p>
            <a:pPr marL="0" lvl="0" indent="0" algn="l" rtl="0">
              <a:spcBef>
                <a:spcPts val="1200"/>
              </a:spcBef>
              <a:spcAft>
                <a:spcPts val="0"/>
              </a:spcAft>
              <a:buNone/>
            </a:pPr>
            <a:r>
              <a:rPr lang="sv" sz="1600">
                <a:solidFill>
                  <a:srgbClr val="374151"/>
                </a:solidFill>
                <a:highlight>
                  <a:srgbClr val="F7F7F8"/>
                </a:highlight>
                <a:latin typeface="Roboto"/>
                <a:ea typeface="Roboto"/>
                <a:cs typeface="Roboto"/>
                <a:sym typeface="Roboto"/>
              </a:rPr>
              <a:t>Genom att använda olika tekniker som </a:t>
            </a:r>
            <a:r>
              <a:rPr lang="sv" sz="1600" b="1">
                <a:solidFill>
                  <a:srgbClr val="374151"/>
                </a:solidFill>
                <a:highlight>
                  <a:srgbClr val="F7F7F8"/>
                </a:highlight>
                <a:latin typeface="Roboto"/>
                <a:ea typeface="Roboto"/>
                <a:cs typeface="Roboto"/>
                <a:sym typeface="Roboto"/>
              </a:rPr>
              <a:t>maskininlärning</a:t>
            </a:r>
            <a:r>
              <a:rPr lang="sv" sz="1600">
                <a:solidFill>
                  <a:srgbClr val="374151"/>
                </a:solidFill>
                <a:highlight>
                  <a:srgbClr val="F7F7F8"/>
                </a:highlight>
                <a:latin typeface="Roboto"/>
                <a:ea typeface="Roboto"/>
                <a:cs typeface="Roboto"/>
                <a:sym typeface="Roboto"/>
              </a:rPr>
              <a:t>, </a:t>
            </a:r>
            <a:r>
              <a:rPr lang="sv" sz="1600" b="1">
                <a:solidFill>
                  <a:srgbClr val="374151"/>
                </a:solidFill>
                <a:highlight>
                  <a:srgbClr val="F7F7F8"/>
                </a:highlight>
                <a:latin typeface="Roboto"/>
                <a:ea typeface="Roboto"/>
                <a:cs typeface="Roboto"/>
                <a:sym typeface="Roboto"/>
              </a:rPr>
              <a:t>djupinlärning</a:t>
            </a:r>
            <a:r>
              <a:rPr lang="sv" sz="1600">
                <a:solidFill>
                  <a:srgbClr val="374151"/>
                </a:solidFill>
                <a:highlight>
                  <a:srgbClr val="F7F7F8"/>
                </a:highlight>
                <a:latin typeface="Roboto"/>
                <a:ea typeface="Roboto"/>
                <a:cs typeface="Roboto"/>
                <a:sym typeface="Roboto"/>
              </a:rPr>
              <a:t>, </a:t>
            </a:r>
            <a:r>
              <a:rPr lang="sv" sz="1600" b="1">
                <a:solidFill>
                  <a:srgbClr val="374151"/>
                </a:solidFill>
                <a:highlight>
                  <a:srgbClr val="F7F7F8"/>
                </a:highlight>
                <a:latin typeface="Roboto"/>
                <a:ea typeface="Roboto"/>
                <a:cs typeface="Roboto"/>
                <a:sym typeface="Roboto"/>
              </a:rPr>
              <a:t>naturligt språkbehandling</a:t>
            </a:r>
            <a:r>
              <a:rPr lang="sv" sz="1600">
                <a:solidFill>
                  <a:srgbClr val="374151"/>
                </a:solidFill>
                <a:highlight>
                  <a:srgbClr val="F7F7F8"/>
                </a:highlight>
                <a:latin typeface="Roboto"/>
                <a:ea typeface="Roboto"/>
                <a:cs typeface="Roboto"/>
                <a:sym typeface="Roboto"/>
              </a:rPr>
              <a:t> och </a:t>
            </a:r>
            <a:r>
              <a:rPr lang="sv" sz="1600" b="1">
                <a:solidFill>
                  <a:srgbClr val="374151"/>
                </a:solidFill>
                <a:highlight>
                  <a:srgbClr val="F7F7F8"/>
                </a:highlight>
                <a:latin typeface="Roboto"/>
                <a:ea typeface="Roboto"/>
                <a:cs typeface="Roboto"/>
                <a:sym typeface="Roboto"/>
              </a:rPr>
              <a:t>mönsterigenkänning </a:t>
            </a:r>
            <a:r>
              <a:rPr lang="sv" sz="1600">
                <a:solidFill>
                  <a:srgbClr val="374151"/>
                </a:solidFill>
                <a:highlight>
                  <a:srgbClr val="F7F7F8"/>
                </a:highlight>
                <a:latin typeface="Roboto"/>
                <a:ea typeface="Roboto"/>
                <a:cs typeface="Roboto"/>
                <a:sym typeface="Roboto"/>
              </a:rPr>
              <a:t>kan AI-system analysera data, dra slutsatser, förutsäga mönster och anpassa sig till förändringar. </a:t>
            </a:r>
            <a:endParaRPr sz="1600">
              <a:solidFill>
                <a:srgbClr val="374151"/>
              </a:solidFill>
              <a:highlight>
                <a:srgbClr val="F7F7F8"/>
              </a:highlight>
              <a:latin typeface="Roboto"/>
              <a:ea typeface="Roboto"/>
              <a:cs typeface="Roboto"/>
              <a:sym typeface="Roboto"/>
            </a:endParaRPr>
          </a:p>
          <a:p>
            <a:pPr marL="0" lvl="0" indent="0" algn="l" rtl="0">
              <a:spcBef>
                <a:spcPts val="1200"/>
              </a:spcBef>
              <a:spcAft>
                <a:spcPts val="1200"/>
              </a:spcAft>
              <a:buNone/>
            </a:pPr>
            <a:r>
              <a:rPr lang="sv" sz="1600">
                <a:solidFill>
                  <a:srgbClr val="374151"/>
                </a:solidFill>
                <a:highlight>
                  <a:srgbClr val="F7F7F8"/>
                </a:highlight>
                <a:latin typeface="Roboto"/>
                <a:ea typeface="Roboto"/>
                <a:cs typeface="Roboto"/>
                <a:sym typeface="Roboto"/>
              </a:rPr>
              <a:t>Målet med AI är att skapa intelligenta system som kan lösa komplexa problem, automatisera uppgifter, förbättra effektiviteten och möjliggöra nya innovationer inom olika områden som medicin, transport, finans, kommunikation och mycket mer.</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Grenar inom AI</a:t>
            </a:r>
            <a:endParaRPr/>
          </a:p>
        </p:txBody>
      </p:sp>
      <p:sp>
        <p:nvSpPr>
          <p:cNvPr id="79" name="Google Shape;79;p17"/>
          <p:cNvSpPr txBox="1">
            <a:spLocks noGrp="1"/>
          </p:cNvSpPr>
          <p:nvPr>
            <p:ph type="body" idx="1"/>
          </p:nvPr>
        </p:nvSpPr>
        <p:spPr>
          <a:xfrm>
            <a:off x="311700" y="1152475"/>
            <a:ext cx="8520600" cy="37815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Clr>
                <a:srgbClr val="374151"/>
              </a:buClr>
              <a:buSzPts val="1500"/>
              <a:buFont typeface="Roboto"/>
              <a:buAutoNum type="arabicPeriod"/>
            </a:pPr>
            <a:r>
              <a:rPr lang="sv" sz="1500" b="1">
                <a:solidFill>
                  <a:srgbClr val="374151"/>
                </a:solidFill>
                <a:latin typeface="Roboto"/>
                <a:ea typeface="Roboto"/>
                <a:cs typeface="Roboto"/>
                <a:sym typeface="Roboto"/>
              </a:rPr>
              <a:t>Machine Learning, </a:t>
            </a:r>
            <a:r>
              <a:rPr lang="sv" sz="1500" b="1">
                <a:solidFill>
                  <a:srgbClr val="374151"/>
                </a:solidFill>
                <a:highlight>
                  <a:srgbClr val="F7F7F8"/>
                </a:highlight>
                <a:latin typeface="Roboto"/>
                <a:ea typeface="Roboto"/>
                <a:cs typeface="Roboto"/>
                <a:sym typeface="Roboto"/>
              </a:rPr>
              <a:t>maskininlärning</a:t>
            </a:r>
            <a:r>
              <a:rPr lang="sv" sz="1500">
                <a:solidFill>
                  <a:srgbClr val="374151"/>
                </a:solidFill>
                <a:latin typeface="Roboto"/>
                <a:ea typeface="Roboto"/>
                <a:cs typeface="Roboto"/>
                <a:sym typeface="Roboto"/>
              </a:rPr>
              <a:t>: Det är en gren av AI som fokuserar på utvecklingen av algoritmer som kan lära sig att göra förutsägelser och ta beslut genom att analysera data.</a:t>
            </a:r>
            <a:endParaRPr sz="1500">
              <a:solidFill>
                <a:srgbClr val="374151"/>
              </a:solidFill>
              <a:latin typeface="Roboto"/>
              <a:ea typeface="Roboto"/>
              <a:cs typeface="Roboto"/>
              <a:sym typeface="Roboto"/>
            </a:endParaRPr>
          </a:p>
          <a:p>
            <a:pPr marL="457200" lvl="0" indent="-323850" algn="l" rtl="0">
              <a:spcBef>
                <a:spcPts val="0"/>
              </a:spcBef>
              <a:spcAft>
                <a:spcPts val="0"/>
              </a:spcAft>
              <a:buClr>
                <a:srgbClr val="374151"/>
              </a:buClr>
              <a:buSzPts val="1500"/>
              <a:buFont typeface="Roboto"/>
              <a:buAutoNum type="arabicPeriod"/>
            </a:pPr>
            <a:r>
              <a:rPr lang="sv" sz="1500" b="1">
                <a:solidFill>
                  <a:srgbClr val="374151"/>
                </a:solidFill>
                <a:highlight>
                  <a:srgbClr val="F7F7F8"/>
                </a:highlight>
                <a:latin typeface="Roboto"/>
                <a:ea typeface="Roboto"/>
                <a:cs typeface="Roboto"/>
                <a:sym typeface="Roboto"/>
              </a:rPr>
              <a:t>Deep learning, djupinlärning, </a:t>
            </a:r>
            <a:r>
              <a:rPr lang="sv" sz="1500">
                <a:solidFill>
                  <a:srgbClr val="27272A"/>
                </a:solidFill>
                <a:highlight>
                  <a:schemeClr val="lt1"/>
                </a:highlight>
                <a:latin typeface="Roboto"/>
                <a:ea typeface="Roboto"/>
                <a:cs typeface="Roboto"/>
                <a:sym typeface="Roboto"/>
              </a:rPr>
              <a:t>Djupinlärning är en teknik inom maskininlärning som använder artificiella neurala nätverk för att lära sig och fatta intelligenta beslut på egen hand</a:t>
            </a:r>
            <a:r>
              <a:rPr lang="sv" sz="1500">
                <a:solidFill>
                  <a:schemeClr val="accent5"/>
                </a:solidFill>
                <a:highlight>
                  <a:schemeClr val="lt1"/>
                </a:highlight>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1</a:t>
            </a:r>
            <a:r>
              <a:rPr lang="sv" sz="1500">
                <a:solidFill>
                  <a:schemeClr val="accent5"/>
                </a:solidFill>
                <a:highlight>
                  <a:schemeClr val="lt1"/>
                </a:highlight>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2</a:t>
            </a:r>
            <a:r>
              <a:rPr lang="sv" sz="1500">
                <a:solidFill>
                  <a:srgbClr val="27272A"/>
                </a:solidFill>
                <a:highlight>
                  <a:schemeClr val="lt1"/>
                </a:highlight>
                <a:latin typeface="Roboto"/>
                <a:ea typeface="Roboto"/>
                <a:cs typeface="Roboto"/>
                <a:sym typeface="Roboto"/>
              </a:rPr>
              <a:t>.Den är mer avancerad än traditionell maskininlärning eftersom den använder flera lager av neuroner för att bearbeta data</a:t>
            </a:r>
            <a:r>
              <a:rPr lang="sv" sz="1500">
                <a:solidFill>
                  <a:schemeClr val="accent5"/>
                </a:solidFill>
                <a:highlight>
                  <a:schemeClr val="lt1"/>
                </a:highlight>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1</a:t>
            </a:r>
            <a:r>
              <a:rPr lang="sv" sz="1500">
                <a:solidFill>
                  <a:schemeClr val="accent5"/>
                </a:solidFill>
                <a:highlight>
                  <a:schemeClr val="lt1"/>
                </a:highlight>
                <a:uFill>
                  <a:noFill/>
                </a:uFill>
                <a:latin typeface="Roboto"/>
                <a:ea typeface="Roboto"/>
                <a:cs typeface="Roboto"/>
                <a:sym typeface="Roboto"/>
                <a:hlinkClick r:id="rId5">
                  <a:extLst>
                    <a:ext uri="{A12FA001-AC4F-418D-AE19-62706E023703}">
                      <ahyp:hlinkClr xmlns:ahyp="http://schemas.microsoft.com/office/drawing/2018/hyperlinkcolor" val="tx"/>
                    </a:ext>
                  </a:extLst>
                </a:hlinkClick>
              </a:rPr>
              <a:t>3</a:t>
            </a:r>
            <a:r>
              <a:rPr lang="sv" sz="1500">
                <a:solidFill>
                  <a:srgbClr val="27272A"/>
                </a:solidFill>
                <a:highlight>
                  <a:schemeClr val="lt1"/>
                </a:highlight>
                <a:latin typeface="Roboto"/>
                <a:ea typeface="Roboto"/>
                <a:cs typeface="Roboto"/>
                <a:sym typeface="Roboto"/>
              </a:rPr>
              <a:t>. Används ofta inom bildklassificering, datorseende, röstigenkänning och naturligt språkbehandling</a:t>
            </a:r>
            <a:endParaRPr sz="1500">
              <a:solidFill>
                <a:srgbClr val="374151"/>
              </a:solidFill>
              <a:latin typeface="Roboto"/>
              <a:ea typeface="Roboto"/>
              <a:cs typeface="Roboto"/>
              <a:sym typeface="Roboto"/>
            </a:endParaRPr>
          </a:p>
          <a:p>
            <a:pPr marL="457200" lvl="0" indent="-323850" algn="l" rtl="0">
              <a:spcBef>
                <a:spcPts val="0"/>
              </a:spcBef>
              <a:spcAft>
                <a:spcPts val="0"/>
              </a:spcAft>
              <a:buClr>
                <a:srgbClr val="374151"/>
              </a:buClr>
              <a:buSzPts val="1500"/>
              <a:buFont typeface="Roboto"/>
              <a:buAutoNum type="arabicPeriod"/>
            </a:pPr>
            <a:r>
              <a:rPr lang="sv" sz="1500" b="1">
                <a:solidFill>
                  <a:srgbClr val="374151"/>
                </a:solidFill>
                <a:latin typeface="Roboto"/>
                <a:ea typeface="Roboto"/>
                <a:cs typeface="Roboto"/>
                <a:sym typeface="Roboto"/>
              </a:rPr>
              <a:t>Natural Language Processing, </a:t>
            </a:r>
            <a:r>
              <a:rPr lang="sv" sz="1500" b="1">
                <a:solidFill>
                  <a:srgbClr val="374151"/>
                </a:solidFill>
                <a:highlight>
                  <a:srgbClr val="F7F7F8"/>
                </a:highlight>
                <a:latin typeface="Roboto"/>
                <a:ea typeface="Roboto"/>
                <a:cs typeface="Roboto"/>
                <a:sym typeface="Roboto"/>
              </a:rPr>
              <a:t>naturligt språkbehandling</a:t>
            </a:r>
            <a:r>
              <a:rPr lang="sv" sz="1500">
                <a:solidFill>
                  <a:srgbClr val="374151"/>
                </a:solidFill>
                <a:latin typeface="Roboto"/>
                <a:ea typeface="Roboto"/>
                <a:cs typeface="Roboto"/>
                <a:sym typeface="Roboto"/>
              </a:rPr>
              <a:t>: En gren av AI som fokuserar på att bearbeta, analysera och förstå naturligt språk som tal och text.</a:t>
            </a:r>
            <a:endParaRPr sz="1500">
              <a:solidFill>
                <a:srgbClr val="374151"/>
              </a:solidFill>
              <a:highlight>
                <a:srgbClr val="F7F7F8"/>
              </a:highlight>
              <a:latin typeface="Roboto"/>
              <a:ea typeface="Roboto"/>
              <a:cs typeface="Roboto"/>
              <a:sym typeface="Roboto"/>
            </a:endParaRPr>
          </a:p>
          <a:p>
            <a:pPr marL="457200" lvl="0" indent="-323850" algn="l" rtl="0">
              <a:spcBef>
                <a:spcPts val="0"/>
              </a:spcBef>
              <a:spcAft>
                <a:spcPts val="0"/>
              </a:spcAft>
              <a:buClr>
                <a:srgbClr val="374151"/>
              </a:buClr>
              <a:buSzPts val="1500"/>
              <a:buFont typeface="Roboto"/>
              <a:buAutoNum type="arabicPeriod"/>
            </a:pPr>
            <a:r>
              <a:rPr lang="sv" sz="1500" b="1">
                <a:solidFill>
                  <a:srgbClr val="374151"/>
                </a:solidFill>
                <a:highlight>
                  <a:srgbClr val="F7F7F8"/>
                </a:highlight>
                <a:latin typeface="Roboto"/>
                <a:ea typeface="Roboto"/>
                <a:cs typeface="Roboto"/>
                <a:sym typeface="Roboto"/>
              </a:rPr>
              <a:t>Mönsterigenkänning. </a:t>
            </a:r>
            <a:r>
              <a:rPr lang="sv" sz="1500">
                <a:solidFill>
                  <a:srgbClr val="27272A"/>
                </a:solidFill>
                <a:highlight>
                  <a:srgbClr val="FFFFFF"/>
                </a:highlight>
                <a:latin typeface="Roboto"/>
                <a:ea typeface="Roboto"/>
                <a:cs typeface="Roboto"/>
                <a:sym typeface="Roboto"/>
              </a:rPr>
              <a:t>En datavetenskaplig metod som används för att söka efter mönster i stora datamängder. Kan användas för att upptäcka mönster i transaktioner, beteenden, bilder, ljud och text. Kan användas för att förutsäga framtida händelser baserat på tidigare mönster</a:t>
            </a:r>
            <a:endParaRPr sz="1500">
              <a:solidFill>
                <a:srgbClr val="27272A"/>
              </a:solidFill>
              <a:highlight>
                <a:srgbClr val="FFFFFF"/>
              </a:highlight>
              <a:latin typeface="Roboto"/>
              <a:ea typeface="Roboto"/>
              <a:cs typeface="Roboto"/>
              <a:sym typeface="Roboto"/>
            </a:endParaRPr>
          </a:p>
          <a:p>
            <a:pPr marL="0" lvl="0" indent="0" algn="l" rtl="0">
              <a:spcBef>
                <a:spcPts val="1200"/>
              </a:spcBef>
              <a:spcAft>
                <a:spcPts val="1200"/>
              </a:spcAft>
              <a:buNone/>
            </a:pP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311700" y="0"/>
            <a:ext cx="8520600" cy="71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Historik</a:t>
            </a:r>
            <a:endParaRPr/>
          </a:p>
        </p:txBody>
      </p:sp>
      <p:sp>
        <p:nvSpPr>
          <p:cNvPr id="85" name="Google Shape;85;p18"/>
          <p:cNvSpPr txBox="1">
            <a:spLocks noGrp="1"/>
          </p:cNvSpPr>
          <p:nvPr>
            <p:ph type="body" idx="1"/>
          </p:nvPr>
        </p:nvSpPr>
        <p:spPr>
          <a:xfrm>
            <a:off x="311700" y="822300"/>
            <a:ext cx="8520600" cy="40212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374151"/>
              </a:buClr>
              <a:buSzPts val="1400"/>
              <a:buFont typeface="Roboto"/>
              <a:buAutoNum type="arabicPeriod"/>
            </a:pPr>
            <a:r>
              <a:rPr lang="sv" sz="1400">
                <a:solidFill>
                  <a:srgbClr val="374151"/>
                </a:solidFill>
                <a:highlight>
                  <a:srgbClr val="F7F7F8"/>
                </a:highlight>
                <a:latin typeface="Roboto"/>
                <a:ea typeface="Roboto"/>
                <a:cs typeface="Roboto"/>
                <a:sym typeface="Roboto"/>
              </a:rPr>
              <a:t>Utvecklingen av AI går tillbaka till 1950-talet, då forskare började utforska grunderna för artificiell intelligens. Koncept som logiskt resonemang, regelbaserade system och symbolisk representation var framträdande under denna tid.</a:t>
            </a:r>
            <a:endParaRPr sz="1400">
              <a:solidFill>
                <a:srgbClr val="374151"/>
              </a:solidFill>
              <a:highlight>
                <a:srgbClr val="F7F7F8"/>
              </a:highlight>
              <a:latin typeface="Roboto"/>
              <a:ea typeface="Roboto"/>
              <a:cs typeface="Roboto"/>
              <a:sym typeface="Roboto"/>
            </a:endParaRPr>
          </a:p>
          <a:p>
            <a:pPr marL="457200" lvl="0" indent="-317500" algn="l" rtl="0">
              <a:spcBef>
                <a:spcPts val="0"/>
              </a:spcBef>
              <a:spcAft>
                <a:spcPts val="0"/>
              </a:spcAft>
              <a:buClr>
                <a:srgbClr val="374151"/>
              </a:buClr>
              <a:buSzPts val="1400"/>
              <a:buFont typeface="Roboto"/>
              <a:buAutoNum type="arabicPeriod"/>
            </a:pPr>
            <a:r>
              <a:rPr lang="sv" sz="1400">
                <a:solidFill>
                  <a:srgbClr val="374151"/>
                </a:solidFill>
                <a:highlight>
                  <a:srgbClr val="F7F7F8"/>
                </a:highlight>
                <a:latin typeface="Roboto"/>
                <a:ea typeface="Roboto"/>
                <a:cs typeface="Roboto"/>
                <a:sym typeface="Roboto"/>
              </a:rPr>
              <a:t>AI: Under 1970- och 1980-talen var </a:t>
            </a:r>
            <a:r>
              <a:rPr lang="sv" sz="1400" b="1">
                <a:solidFill>
                  <a:srgbClr val="374151"/>
                </a:solidFill>
                <a:highlight>
                  <a:srgbClr val="F7F7F8"/>
                </a:highlight>
                <a:latin typeface="Roboto"/>
                <a:ea typeface="Roboto"/>
                <a:cs typeface="Roboto"/>
                <a:sym typeface="Roboto"/>
              </a:rPr>
              <a:t>expertsystem </a:t>
            </a:r>
            <a:r>
              <a:rPr lang="sv" sz="1400">
                <a:solidFill>
                  <a:srgbClr val="374151"/>
                </a:solidFill>
                <a:highlight>
                  <a:srgbClr val="F7F7F8"/>
                </a:highlight>
                <a:latin typeface="Roboto"/>
                <a:ea typeface="Roboto"/>
                <a:cs typeface="Roboto"/>
                <a:sym typeface="Roboto"/>
              </a:rPr>
              <a:t>en framstående inriktning inom AI. Dessa system använde</a:t>
            </a:r>
            <a:r>
              <a:rPr lang="sv" sz="1400" b="1">
                <a:solidFill>
                  <a:srgbClr val="374151"/>
                </a:solidFill>
                <a:highlight>
                  <a:srgbClr val="F7F7F8"/>
                </a:highlight>
                <a:latin typeface="Roboto"/>
                <a:ea typeface="Roboto"/>
                <a:cs typeface="Roboto"/>
                <a:sym typeface="Roboto"/>
              </a:rPr>
              <a:t> regelbaserade metoder</a:t>
            </a:r>
            <a:r>
              <a:rPr lang="sv" sz="1400">
                <a:solidFill>
                  <a:srgbClr val="374151"/>
                </a:solidFill>
                <a:highlight>
                  <a:srgbClr val="F7F7F8"/>
                </a:highlight>
                <a:latin typeface="Roboto"/>
                <a:ea typeface="Roboto"/>
                <a:cs typeface="Roboto"/>
                <a:sym typeface="Roboto"/>
              </a:rPr>
              <a:t> för att representera och replikera kunskap från experter inom ett specifikt område.</a:t>
            </a:r>
            <a:endParaRPr sz="1400">
              <a:solidFill>
                <a:srgbClr val="374151"/>
              </a:solidFill>
              <a:highlight>
                <a:srgbClr val="F7F7F8"/>
              </a:highlight>
              <a:latin typeface="Roboto"/>
              <a:ea typeface="Roboto"/>
              <a:cs typeface="Roboto"/>
              <a:sym typeface="Roboto"/>
            </a:endParaRPr>
          </a:p>
          <a:p>
            <a:pPr marL="457200" lvl="0" indent="-317500" algn="l" rtl="0">
              <a:spcBef>
                <a:spcPts val="0"/>
              </a:spcBef>
              <a:spcAft>
                <a:spcPts val="0"/>
              </a:spcAft>
              <a:buClr>
                <a:srgbClr val="374151"/>
              </a:buClr>
              <a:buSzPts val="1400"/>
              <a:buFont typeface="Roboto"/>
              <a:buAutoNum type="arabicPeriod"/>
            </a:pPr>
            <a:r>
              <a:rPr lang="sv" sz="1400">
                <a:solidFill>
                  <a:srgbClr val="374151"/>
                </a:solidFill>
                <a:highlight>
                  <a:srgbClr val="F7F7F8"/>
                </a:highlight>
                <a:latin typeface="Roboto"/>
                <a:ea typeface="Roboto"/>
                <a:cs typeface="Roboto"/>
                <a:sym typeface="Roboto"/>
              </a:rPr>
              <a:t>På 1990-talet blev </a:t>
            </a:r>
            <a:r>
              <a:rPr lang="sv" sz="1400" b="1">
                <a:solidFill>
                  <a:srgbClr val="374151"/>
                </a:solidFill>
                <a:highlight>
                  <a:srgbClr val="F7F7F8"/>
                </a:highlight>
                <a:latin typeface="Roboto"/>
                <a:ea typeface="Roboto"/>
                <a:cs typeface="Roboto"/>
                <a:sym typeface="Roboto"/>
              </a:rPr>
              <a:t>maskininlärning </a:t>
            </a:r>
            <a:r>
              <a:rPr lang="sv" sz="1400">
                <a:solidFill>
                  <a:srgbClr val="374151"/>
                </a:solidFill>
                <a:highlight>
                  <a:srgbClr val="F7F7F8"/>
                </a:highlight>
                <a:latin typeface="Roboto"/>
                <a:ea typeface="Roboto"/>
                <a:cs typeface="Roboto"/>
                <a:sym typeface="Roboto"/>
              </a:rPr>
              <a:t>och </a:t>
            </a:r>
            <a:r>
              <a:rPr lang="sv" sz="1400" b="1">
                <a:solidFill>
                  <a:srgbClr val="374151"/>
                </a:solidFill>
                <a:highlight>
                  <a:srgbClr val="F7F7F8"/>
                </a:highlight>
                <a:latin typeface="Roboto"/>
                <a:ea typeface="Roboto"/>
                <a:cs typeface="Roboto"/>
                <a:sym typeface="Roboto"/>
              </a:rPr>
              <a:t>statistiska metoder</a:t>
            </a:r>
            <a:r>
              <a:rPr lang="sv" sz="1400">
                <a:solidFill>
                  <a:srgbClr val="374151"/>
                </a:solidFill>
                <a:highlight>
                  <a:srgbClr val="F7F7F8"/>
                </a:highlight>
                <a:latin typeface="Roboto"/>
                <a:ea typeface="Roboto"/>
                <a:cs typeface="Roboto"/>
                <a:sym typeface="Roboto"/>
              </a:rPr>
              <a:t> alltmer populära inom AI. Dessa tekniker möjliggjorde inlärning från data och utveckling av algoritmer som kan anpassa sig och förbättra sina prestationer över tiden.</a:t>
            </a:r>
            <a:endParaRPr sz="1400">
              <a:solidFill>
                <a:srgbClr val="374151"/>
              </a:solidFill>
              <a:highlight>
                <a:srgbClr val="F7F7F8"/>
              </a:highlight>
              <a:latin typeface="Roboto"/>
              <a:ea typeface="Roboto"/>
              <a:cs typeface="Roboto"/>
              <a:sym typeface="Roboto"/>
            </a:endParaRPr>
          </a:p>
          <a:p>
            <a:pPr marL="457200" lvl="0" indent="-317500" algn="l" rtl="0">
              <a:spcBef>
                <a:spcPts val="0"/>
              </a:spcBef>
              <a:spcAft>
                <a:spcPts val="0"/>
              </a:spcAft>
              <a:buClr>
                <a:srgbClr val="374151"/>
              </a:buClr>
              <a:buSzPts val="1400"/>
              <a:buFont typeface="Roboto"/>
              <a:buAutoNum type="arabicPeriod"/>
            </a:pPr>
            <a:r>
              <a:rPr lang="sv" sz="1400">
                <a:solidFill>
                  <a:srgbClr val="374151"/>
                </a:solidFill>
                <a:highlight>
                  <a:srgbClr val="F7F7F8"/>
                </a:highlight>
                <a:latin typeface="Roboto"/>
                <a:ea typeface="Roboto"/>
                <a:cs typeface="Roboto"/>
                <a:sym typeface="Roboto"/>
              </a:rPr>
              <a:t>Framsteg inom </a:t>
            </a:r>
            <a:r>
              <a:rPr lang="sv" sz="1400" b="1">
                <a:solidFill>
                  <a:srgbClr val="374151"/>
                </a:solidFill>
                <a:highlight>
                  <a:srgbClr val="F7F7F8"/>
                </a:highlight>
                <a:latin typeface="Roboto"/>
                <a:ea typeface="Roboto"/>
                <a:cs typeface="Roboto"/>
                <a:sym typeface="Roboto"/>
              </a:rPr>
              <a:t>djupinlärning </a:t>
            </a:r>
            <a:r>
              <a:rPr lang="sv" sz="1400">
                <a:solidFill>
                  <a:srgbClr val="374151"/>
                </a:solidFill>
                <a:highlight>
                  <a:srgbClr val="F7F7F8"/>
                </a:highlight>
                <a:latin typeface="Roboto"/>
                <a:ea typeface="Roboto"/>
                <a:cs typeface="Roboto"/>
                <a:sym typeface="Roboto"/>
              </a:rPr>
              <a:t>och </a:t>
            </a:r>
            <a:r>
              <a:rPr lang="sv" sz="1400" b="1">
                <a:solidFill>
                  <a:srgbClr val="374151"/>
                </a:solidFill>
                <a:highlight>
                  <a:srgbClr val="F7F7F8"/>
                </a:highlight>
                <a:latin typeface="Roboto"/>
                <a:ea typeface="Roboto"/>
                <a:cs typeface="Roboto"/>
                <a:sym typeface="Roboto"/>
              </a:rPr>
              <a:t>neurala nätverk</a:t>
            </a:r>
            <a:r>
              <a:rPr lang="sv" sz="1400">
                <a:solidFill>
                  <a:srgbClr val="374151"/>
                </a:solidFill>
                <a:highlight>
                  <a:srgbClr val="F7F7F8"/>
                </a:highlight>
                <a:latin typeface="Roboto"/>
                <a:ea typeface="Roboto"/>
                <a:cs typeface="Roboto"/>
                <a:sym typeface="Roboto"/>
              </a:rPr>
              <a:t> under de senaste decennierna har revolutionerat AI. Genom att simulera hjärnans neurala strukturer har djupinlärning möjliggjort att AI-system kan lära sig och extrahera komplexa mönster från stora datamängder.</a:t>
            </a:r>
            <a:endParaRPr sz="1400">
              <a:solidFill>
                <a:srgbClr val="374151"/>
              </a:solidFill>
              <a:highlight>
                <a:srgbClr val="F7F7F8"/>
              </a:highlight>
              <a:latin typeface="Roboto"/>
              <a:ea typeface="Roboto"/>
              <a:cs typeface="Roboto"/>
              <a:sym typeface="Roboto"/>
            </a:endParaRPr>
          </a:p>
          <a:p>
            <a:pPr marL="457200" lvl="0" indent="-317500" algn="l" rtl="0">
              <a:spcBef>
                <a:spcPts val="0"/>
              </a:spcBef>
              <a:spcAft>
                <a:spcPts val="0"/>
              </a:spcAft>
              <a:buClr>
                <a:srgbClr val="374151"/>
              </a:buClr>
              <a:buSzPts val="1400"/>
              <a:buFont typeface="Roboto"/>
              <a:buAutoNum type="arabicPeriod"/>
            </a:pPr>
            <a:r>
              <a:rPr lang="sv" sz="1400">
                <a:solidFill>
                  <a:srgbClr val="374151"/>
                </a:solidFill>
                <a:highlight>
                  <a:srgbClr val="F7F7F8"/>
                </a:highlight>
                <a:latin typeface="Roboto"/>
                <a:ea typeface="Roboto"/>
                <a:cs typeface="Roboto"/>
                <a:sym typeface="Roboto"/>
              </a:rPr>
              <a:t>Utvecklingen av AI har gynnats av </a:t>
            </a:r>
            <a:r>
              <a:rPr lang="sv" sz="1400" b="1">
                <a:solidFill>
                  <a:srgbClr val="374151"/>
                </a:solidFill>
                <a:highlight>
                  <a:srgbClr val="F7F7F8"/>
                </a:highlight>
                <a:latin typeface="Roboto"/>
                <a:ea typeface="Roboto"/>
                <a:cs typeface="Roboto"/>
                <a:sym typeface="Roboto"/>
              </a:rPr>
              <a:t>exponentiell </a:t>
            </a:r>
            <a:r>
              <a:rPr lang="sv" sz="1400">
                <a:solidFill>
                  <a:srgbClr val="374151"/>
                </a:solidFill>
                <a:highlight>
                  <a:srgbClr val="F7F7F8"/>
                </a:highlight>
                <a:latin typeface="Roboto"/>
                <a:ea typeface="Roboto"/>
                <a:cs typeface="Roboto"/>
                <a:sym typeface="Roboto"/>
              </a:rPr>
              <a:t>ökning av </a:t>
            </a:r>
            <a:r>
              <a:rPr lang="sv" sz="1400" b="1">
                <a:solidFill>
                  <a:srgbClr val="374151"/>
                </a:solidFill>
                <a:highlight>
                  <a:srgbClr val="F7F7F8"/>
                </a:highlight>
                <a:latin typeface="Roboto"/>
                <a:ea typeface="Roboto"/>
                <a:cs typeface="Roboto"/>
                <a:sym typeface="Roboto"/>
              </a:rPr>
              <a:t>datorkraft </a:t>
            </a:r>
            <a:r>
              <a:rPr lang="sv" sz="1400">
                <a:solidFill>
                  <a:srgbClr val="374151"/>
                </a:solidFill>
                <a:highlight>
                  <a:srgbClr val="F7F7F8"/>
                </a:highlight>
                <a:latin typeface="Roboto"/>
                <a:ea typeface="Roboto"/>
                <a:cs typeface="Roboto"/>
                <a:sym typeface="Roboto"/>
              </a:rPr>
              <a:t>och tillgång till enorma mängder </a:t>
            </a:r>
            <a:r>
              <a:rPr lang="sv" sz="1400" b="1">
                <a:solidFill>
                  <a:srgbClr val="374151"/>
                </a:solidFill>
                <a:highlight>
                  <a:srgbClr val="F7F7F8"/>
                </a:highlight>
                <a:latin typeface="Roboto"/>
                <a:ea typeface="Roboto"/>
                <a:cs typeface="Roboto"/>
                <a:sym typeface="Roboto"/>
              </a:rPr>
              <a:t>data</a:t>
            </a:r>
            <a:r>
              <a:rPr lang="sv" sz="1400">
                <a:solidFill>
                  <a:srgbClr val="374151"/>
                </a:solidFill>
                <a:highlight>
                  <a:srgbClr val="F7F7F8"/>
                </a:highlight>
                <a:latin typeface="Roboto"/>
                <a:ea typeface="Roboto"/>
                <a:cs typeface="Roboto"/>
                <a:sym typeface="Roboto"/>
              </a:rPr>
              <a:t>. Stora datamängder har gjort det möjligt att träna djupinlärningsmodeller mer effektivt och förbättra deras prestanda och generalisering.</a:t>
            </a:r>
            <a:endParaRPr sz="1400">
              <a:solidFill>
                <a:srgbClr val="374151"/>
              </a:solidFill>
              <a:highlight>
                <a:srgbClr val="F7F7F8"/>
              </a:highlight>
              <a:latin typeface="Roboto"/>
              <a:ea typeface="Roboto"/>
              <a:cs typeface="Roboto"/>
              <a:sym typeface="Roboto"/>
            </a:endParaRPr>
          </a:p>
          <a:p>
            <a:pPr marL="457200" lvl="0" indent="0" algn="l" rtl="0">
              <a:spcBef>
                <a:spcPts val="0"/>
              </a:spcBef>
              <a:spcAft>
                <a:spcPts val="0"/>
              </a:spcAft>
              <a:buNone/>
            </a:pPr>
            <a:endParaRPr sz="1400">
              <a:solidFill>
                <a:srgbClr val="374151"/>
              </a:solidFill>
              <a:highlight>
                <a:srgbClr val="F7F7F8"/>
              </a:highlight>
              <a:latin typeface="Roboto"/>
              <a:ea typeface="Roboto"/>
              <a:cs typeface="Roboto"/>
              <a:sym typeface="Roboto"/>
            </a:endParaRPr>
          </a:p>
          <a:p>
            <a:pPr marL="0" lvl="0" indent="0" algn="l" rtl="0">
              <a:spcBef>
                <a:spcPts val="0"/>
              </a:spcBef>
              <a:spcAft>
                <a:spcPts val="1200"/>
              </a:spcAft>
              <a:buNone/>
            </a:pPr>
            <a:endParaRPr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sv"/>
              <a:t>Tillämpningar</a:t>
            </a:r>
            <a:endParaRPr/>
          </a:p>
        </p:txBody>
      </p:sp>
      <p:sp>
        <p:nvSpPr>
          <p:cNvPr id="91" name="Google Shape;9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solidFill>
                  <a:srgbClr val="374151"/>
                </a:solidFill>
                <a:highlight>
                  <a:srgbClr val="F7F7F8"/>
                </a:highlight>
                <a:latin typeface="Roboto"/>
                <a:ea typeface="Roboto"/>
                <a:cs typeface="Roboto"/>
                <a:sym typeface="Roboto"/>
              </a:rPr>
              <a:t>Tillämpningar och framsteg inom olika områden: </a:t>
            </a:r>
            <a:endParaRPr>
              <a:solidFill>
                <a:srgbClr val="374151"/>
              </a:solidFill>
              <a:highlight>
                <a:srgbClr val="F7F7F8"/>
              </a:highlight>
              <a:latin typeface="Roboto"/>
              <a:ea typeface="Roboto"/>
              <a:cs typeface="Roboto"/>
              <a:sym typeface="Roboto"/>
            </a:endParaRPr>
          </a:p>
          <a:p>
            <a:pPr marL="0" lvl="0" indent="0" algn="l" rtl="0">
              <a:spcBef>
                <a:spcPts val="0"/>
              </a:spcBef>
              <a:spcAft>
                <a:spcPts val="0"/>
              </a:spcAft>
              <a:buNone/>
            </a:pPr>
            <a:r>
              <a:rPr lang="sv">
                <a:solidFill>
                  <a:srgbClr val="374151"/>
                </a:solidFill>
                <a:highlight>
                  <a:srgbClr val="F7F7F8"/>
                </a:highlight>
                <a:latin typeface="Roboto"/>
                <a:ea typeface="Roboto"/>
                <a:cs typeface="Roboto"/>
                <a:sym typeface="Roboto"/>
              </a:rPr>
              <a:t>AI har spridit sig inom olika branscher och tillämpningar, inklusive </a:t>
            </a:r>
            <a:endParaRPr>
              <a:solidFill>
                <a:srgbClr val="374151"/>
              </a:solidFill>
              <a:highlight>
                <a:srgbClr val="F7F7F8"/>
              </a:highlight>
              <a:latin typeface="Roboto"/>
              <a:ea typeface="Roboto"/>
              <a:cs typeface="Roboto"/>
              <a:sym typeface="Roboto"/>
            </a:endParaRPr>
          </a:p>
          <a:p>
            <a:pPr marL="457200" lvl="0" indent="-342900" algn="l" rtl="0">
              <a:spcBef>
                <a:spcPts val="0"/>
              </a:spcBef>
              <a:spcAft>
                <a:spcPts val="0"/>
              </a:spcAft>
              <a:buClr>
                <a:srgbClr val="374151"/>
              </a:buClr>
              <a:buSzPts val="1800"/>
              <a:buFont typeface="Roboto"/>
              <a:buChar char="●"/>
            </a:pPr>
            <a:r>
              <a:rPr lang="sv">
                <a:solidFill>
                  <a:srgbClr val="374151"/>
                </a:solidFill>
                <a:highlight>
                  <a:srgbClr val="F7F7F8"/>
                </a:highlight>
                <a:latin typeface="Roboto"/>
                <a:ea typeface="Roboto"/>
                <a:cs typeface="Roboto"/>
                <a:sym typeface="Roboto"/>
              </a:rPr>
              <a:t>medicin</a:t>
            </a:r>
            <a:endParaRPr>
              <a:solidFill>
                <a:srgbClr val="374151"/>
              </a:solidFill>
              <a:highlight>
                <a:srgbClr val="F7F7F8"/>
              </a:highlight>
              <a:latin typeface="Roboto"/>
              <a:ea typeface="Roboto"/>
              <a:cs typeface="Roboto"/>
              <a:sym typeface="Roboto"/>
            </a:endParaRPr>
          </a:p>
          <a:p>
            <a:pPr marL="457200" lvl="0" indent="-342900" algn="l" rtl="0">
              <a:spcBef>
                <a:spcPts val="0"/>
              </a:spcBef>
              <a:spcAft>
                <a:spcPts val="0"/>
              </a:spcAft>
              <a:buClr>
                <a:srgbClr val="374151"/>
              </a:buClr>
              <a:buSzPts val="1800"/>
              <a:buFont typeface="Roboto"/>
              <a:buChar char="●"/>
            </a:pPr>
            <a:r>
              <a:rPr lang="sv">
                <a:solidFill>
                  <a:srgbClr val="374151"/>
                </a:solidFill>
                <a:highlight>
                  <a:srgbClr val="F7F7F8"/>
                </a:highlight>
                <a:latin typeface="Roboto"/>
                <a:ea typeface="Roboto"/>
                <a:cs typeface="Roboto"/>
                <a:sym typeface="Roboto"/>
              </a:rPr>
              <a:t>transport</a:t>
            </a:r>
            <a:endParaRPr>
              <a:solidFill>
                <a:srgbClr val="374151"/>
              </a:solidFill>
              <a:highlight>
                <a:srgbClr val="F7F7F8"/>
              </a:highlight>
              <a:latin typeface="Roboto"/>
              <a:ea typeface="Roboto"/>
              <a:cs typeface="Roboto"/>
              <a:sym typeface="Roboto"/>
            </a:endParaRPr>
          </a:p>
          <a:p>
            <a:pPr marL="457200" lvl="0" indent="-342900" algn="l" rtl="0">
              <a:spcBef>
                <a:spcPts val="0"/>
              </a:spcBef>
              <a:spcAft>
                <a:spcPts val="0"/>
              </a:spcAft>
              <a:buClr>
                <a:srgbClr val="374151"/>
              </a:buClr>
              <a:buSzPts val="1800"/>
              <a:buFont typeface="Roboto"/>
              <a:buChar char="●"/>
            </a:pPr>
            <a:r>
              <a:rPr lang="sv">
                <a:solidFill>
                  <a:srgbClr val="374151"/>
                </a:solidFill>
                <a:highlight>
                  <a:srgbClr val="F7F7F8"/>
                </a:highlight>
                <a:latin typeface="Roboto"/>
                <a:ea typeface="Roboto"/>
                <a:cs typeface="Roboto"/>
                <a:sym typeface="Roboto"/>
              </a:rPr>
              <a:t>finans</a:t>
            </a:r>
            <a:endParaRPr>
              <a:solidFill>
                <a:srgbClr val="374151"/>
              </a:solidFill>
              <a:highlight>
                <a:srgbClr val="F7F7F8"/>
              </a:highlight>
              <a:latin typeface="Roboto"/>
              <a:ea typeface="Roboto"/>
              <a:cs typeface="Roboto"/>
              <a:sym typeface="Roboto"/>
            </a:endParaRPr>
          </a:p>
          <a:p>
            <a:pPr marL="457200" lvl="0" indent="-342900" algn="l" rtl="0">
              <a:spcBef>
                <a:spcPts val="0"/>
              </a:spcBef>
              <a:spcAft>
                <a:spcPts val="0"/>
              </a:spcAft>
              <a:buClr>
                <a:srgbClr val="374151"/>
              </a:buClr>
              <a:buSzPts val="1800"/>
              <a:buFont typeface="Roboto"/>
              <a:buChar char="●"/>
            </a:pPr>
            <a:r>
              <a:rPr lang="sv">
                <a:solidFill>
                  <a:srgbClr val="374151"/>
                </a:solidFill>
                <a:highlight>
                  <a:srgbClr val="F7F7F8"/>
                </a:highlight>
                <a:latin typeface="Roboto"/>
                <a:ea typeface="Roboto"/>
                <a:cs typeface="Roboto"/>
                <a:sym typeface="Roboto"/>
              </a:rPr>
              <a:t>automation</a:t>
            </a:r>
            <a:endParaRPr>
              <a:solidFill>
                <a:srgbClr val="374151"/>
              </a:solidFill>
              <a:highlight>
                <a:srgbClr val="F7F7F8"/>
              </a:highlight>
              <a:latin typeface="Roboto"/>
              <a:ea typeface="Roboto"/>
              <a:cs typeface="Roboto"/>
              <a:sym typeface="Roboto"/>
            </a:endParaRPr>
          </a:p>
          <a:p>
            <a:pPr marL="457200" lvl="0" indent="-342900" algn="l" rtl="0">
              <a:spcBef>
                <a:spcPts val="0"/>
              </a:spcBef>
              <a:spcAft>
                <a:spcPts val="0"/>
              </a:spcAft>
              <a:buClr>
                <a:srgbClr val="374151"/>
              </a:buClr>
              <a:buSzPts val="1800"/>
              <a:buFont typeface="Roboto"/>
              <a:buChar char="●"/>
            </a:pPr>
            <a:r>
              <a:rPr lang="sv">
                <a:solidFill>
                  <a:srgbClr val="374151"/>
                </a:solidFill>
                <a:highlight>
                  <a:srgbClr val="F7F7F8"/>
                </a:highlight>
                <a:latin typeface="Roboto"/>
                <a:ea typeface="Roboto"/>
                <a:cs typeface="Roboto"/>
                <a:sym typeface="Roboto"/>
              </a:rPr>
              <a:t>säkerhet. </a:t>
            </a:r>
            <a:endParaRPr>
              <a:solidFill>
                <a:srgbClr val="374151"/>
              </a:solidFill>
              <a:highlight>
                <a:srgbClr val="F7F7F8"/>
              </a:highlight>
              <a:latin typeface="Roboto"/>
              <a:ea typeface="Roboto"/>
              <a:cs typeface="Roboto"/>
              <a:sym typeface="Roboto"/>
            </a:endParaRPr>
          </a:p>
          <a:p>
            <a:pPr marL="0" lvl="0" indent="0" algn="l" rtl="0">
              <a:spcBef>
                <a:spcPts val="0"/>
              </a:spcBef>
              <a:spcAft>
                <a:spcPts val="0"/>
              </a:spcAft>
              <a:buNone/>
            </a:pPr>
            <a:r>
              <a:rPr lang="sv">
                <a:solidFill>
                  <a:srgbClr val="374151"/>
                </a:solidFill>
                <a:highlight>
                  <a:srgbClr val="F7F7F8"/>
                </a:highlight>
                <a:latin typeface="Roboto"/>
                <a:ea typeface="Roboto"/>
                <a:cs typeface="Roboto"/>
                <a:sym typeface="Roboto"/>
              </a:rPr>
              <a:t>Framsteg inom AI har möjliggjort </a:t>
            </a:r>
            <a:r>
              <a:rPr lang="sv" b="1">
                <a:solidFill>
                  <a:srgbClr val="374151"/>
                </a:solidFill>
                <a:highlight>
                  <a:srgbClr val="F7F7F8"/>
                </a:highlight>
                <a:latin typeface="Roboto"/>
                <a:ea typeface="Roboto"/>
                <a:cs typeface="Roboto"/>
                <a:sym typeface="Roboto"/>
              </a:rPr>
              <a:t>autonoma fordon</a:t>
            </a:r>
            <a:r>
              <a:rPr lang="sv">
                <a:solidFill>
                  <a:srgbClr val="374151"/>
                </a:solidFill>
                <a:highlight>
                  <a:srgbClr val="F7F7F8"/>
                </a:highlight>
                <a:latin typeface="Roboto"/>
                <a:ea typeface="Roboto"/>
                <a:cs typeface="Roboto"/>
                <a:sym typeface="Roboto"/>
              </a:rPr>
              <a:t>, </a:t>
            </a:r>
            <a:r>
              <a:rPr lang="sv" b="1">
                <a:solidFill>
                  <a:srgbClr val="374151"/>
                </a:solidFill>
                <a:highlight>
                  <a:srgbClr val="F7F7F8"/>
                </a:highlight>
                <a:latin typeface="Roboto"/>
                <a:ea typeface="Roboto"/>
                <a:cs typeface="Roboto"/>
                <a:sym typeface="Roboto"/>
              </a:rPr>
              <a:t>röstassistenter</a:t>
            </a:r>
            <a:r>
              <a:rPr lang="sv">
                <a:solidFill>
                  <a:srgbClr val="374151"/>
                </a:solidFill>
                <a:highlight>
                  <a:srgbClr val="F7F7F8"/>
                </a:highlight>
                <a:latin typeface="Roboto"/>
                <a:ea typeface="Roboto"/>
                <a:cs typeface="Roboto"/>
                <a:sym typeface="Roboto"/>
              </a:rPr>
              <a:t>, </a:t>
            </a:r>
            <a:r>
              <a:rPr lang="sv" b="1">
                <a:solidFill>
                  <a:srgbClr val="374151"/>
                </a:solidFill>
                <a:highlight>
                  <a:srgbClr val="F7F7F8"/>
                </a:highlight>
                <a:latin typeface="Roboto"/>
                <a:ea typeface="Roboto"/>
                <a:cs typeface="Roboto"/>
                <a:sym typeface="Roboto"/>
              </a:rPr>
              <a:t>medicinsk diagnos,</a:t>
            </a:r>
            <a:r>
              <a:rPr lang="sv">
                <a:solidFill>
                  <a:srgbClr val="374151"/>
                </a:solidFill>
                <a:highlight>
                  <a:srgbClr val="F7F7F8"/>
                </a:highlight>
                <a:latin typeface="Roboto"/>
                <a:ea typeface="Roboto"/>
                <a:cs typeface="Roboto"/>
                <a:sym typeface="Roboto"/>
              </a:rPr>
              <a:t> </a:t>
            </a:r>
            <a:r>
              <a:rPr lang="sv" b="1">
                <a:solidFill>
                  <a:srgbClr val="374151"/>
                </a:solidFill>
                <a:highlight>
                  <a:srgbClr val="F7F7F8"/>
                </a:highlight>
                <a:latin typeface="Roboto"/>
                <a:ea typeface="Roboto"/>
                <a:cs typeface="Roboto"/>
                <a:sym typeface="Roboto"/>
              </a:rPr>
              <a:t>automatisering av uppgifter</a:t>
            </a:r>
            <a:r>
              <a:rPr lang="sv">
                <a:solidFill>
                  <a:srgbClr val="374151"/>
                </a:solidFill>
                <a:highlight>
                  <a:srgbClr val="F7F7F8"/>
                </a:highlight>
                <a:latin typeface="Roboto"/>
                <a:ea typeface="Roboto"/>
                <a:cs typeface="Roboto"/>
                <a:sym typeface="Roboto"/>
              </a:rPr>
              <a:t>, vilket har förändrat hur vi lever och arbetar.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311700" y="445025"/>
            <a:ext cx="4573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sv"/>
              <a:t>Utvecklingen av Chat GPT </a:t>
            </a:r>
            <a:endParaRPr/>
          </a:p>
        </p:txBody>
      </p:sp>
      <p:sp>
        <p:nvSpPr>
          <p:cNvPr id="97" name="Google Shape;97;p20"/>
          <p:cNvSpPr txBox="1"/>
          <p:nvPr/>
        </p:nvSpPr>
        <p:spPr>
          <a:xfrm>
            <a:off x="0" y="48074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sv">
                <a:solidFill>
                  <a:schemeClr val="dk1"/>
                </a:solidFill>
              </a:rPr>
              <a:t>https://en.wikipedia.org/wiki/OpenAI</a:t>
            </a:r>
            <a:endParaRPr/>
          </a:p>
        </p:txBody>
      </p:sp>
      <p:pic>
        <p:nvPicPr>
          <p:cNvPr id="98" name="Google Shape;98;p20"/>
          <p:cNvPicPr preferRelativeResize="0"/>
          <p:nvPr/>
        </p:nvPicPr>
        <p:blipFill>
          <a:blip r:embed="rId3">
            <a:alphaModFix/>
          </a:blip>
          <a:stretch>
            <a:fillRect/>
          </a:stretch>
        </p:blipFill>
        <p:spPr>
          <a:xfrm>
            <a:off x="387900" y="1414875"/>
            <a:ext cx="963000" cy="963000"/>
          </a:xfrm>
          <a:prstGeom prst="rect">
            <a:avLst/>
          </a:prstGeom>
          <a:noFill/>
          <a:ln>
            <a:noFill/>
          </a:ln>
        </p:spPr>
      </p:pic>
      <p:sp>
        <p:nvSpPr>
          <p:cNvPr id="99" name="Google Shape;99;p20"/>
          <p:cNvSpPr txBox="1"/>
          <p:nvPr/>
        </p:nvSpPr>
        <p:spPr>
          <a:xfrm>
            <a:off x="480488" y="2476725"/>
            <a:ext cx="9630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GPT 1 </a:t>
            </a:r>
            <a:endParaRPr sz="2000" b="1"/>
          </a:p>
        </p:txBody>
      </p:sp>
      <p:cxnSp>
        <p:nvCxnSpPr>
          <p:cNvPr id="100" name="Google Shape;100;p20"/>
          <p:cNvCxnSpPr/>
          <p:nvPr/>
        </p:nvCxnSpPr>
        <p:spPr>
          <a:xfrm rot="10800000" flipH="1">
            <a:off x="464125" y="2998975"/>
            <a:ext cx="8273700" cy="19800"/>
          </a:xfrm>
          <a:prstGeom prst="straightConnector1">
            <a:avLst/>
          </a:prstGeom>
          <a:noFill/>
          <a:ln w="38100" cap="flat" cmpd="sng">
            <a:solidFill>
              <a:srgbClr val="74AA9C"/>
            </a:solidFill>
            <a:prstDash val="solid"/>
            <a:round/>
            <a:headEnd type="none" w="med" len="med"/>
            <a:tailEnd type="triangle" w="med" len="med"/>
          </a:ln>
        </p:spPr>
      </p:cxnSp>
      <p:pic>
        <p:nvPicPr>
          <p:cNvPr id="101" name="Google Shape;101;p20"/>
          <p:cNvPicPr preferRelativeResize="0"/>
          <p:nvPr/>
        </p:nvPicPr>
        <p:blipFill>
          <a:blip r:embed="rId3">
            <a:alphaModFix/>
          </a:blip>
          <a:stretch>
            <a:fillRect/>
          </a:stretch>
        </p:blipFill>
        <p:spPr>
          <a:xfrm>
            <a:off x="1805275" y="1414875"/>
            <a:ext cx="963000" cy="963000"/>
          </a:xfrm>
          <a:prstGeom prst="rect">
            <a:avLst/>
          </a:prstGeom>
          <a:noFill/>
          <a:ln>
            <a:noFill/>
          </a:ln>
        </p:spPr>
      </p:pic>
      <p:sp>
        <p:nvSpPr>
          <p:cNvPr id="102" name="Google Shape;102;p20"/>
          <p:cNvSpPr txBox="1"/>
          <p:nvPr/>
        </p:nvSpPr>
        <p:spPr>
          <a:xfrm>
            <a:off x="1897863" y="2476725"/>
            <a:ext cx="9630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GPT 2 </a:t>
            </a:r>
            <a:endParaRPr sz="2000" b="1"/>
          </a:p>
        </p:txBody>
      </p:sp>
      <p:pic>
        <p:nvPicPr>
          <p:cNvPr id="103" name="Google Shape;103;p20"/>
          <p:cNvPicPr preferRelativeResize="0"/>
          <p:nvPr/>
        </p:nvPicPr>
        <p:blipFill>
          <a:blip r:embed="rId3">
            <a:alphaModFix/>
          </a:blip>
          <a:stretch>
            <a:fillRect/>
          </a:stretch>
        </p:blipFill>
        <p:spPr>
          <a:xfrm>
            <a:off x="3298850" y="1414875"/>
            <a:ext cx="963000" cy="963000"/>
          </a:xfrm>
          <a:prstGeom prst="rect">
            <a:avLst/>
          </a:prstGeom>
          <a:noFill/>
          <a:ln>
            <a:noFill/>
          </a:ln>
        </p:spPr>
      </p:pic>
      <p:sp>
        <p:nvSpPr>
          <p:cNvPr id="104" name="Google Shape;104;p20"/>
          <p:cNvSpPr txBox="1"/>
          <p:nvPr/>
        </p:nvSpPr>
        <p:spPr>
          <a:xfrm>
            <a:off x="3391438" y="2476725"/>
            <a:ext cx="9630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GPT 3 </a:t>
            </a:r>
            <a:endParaRPr sz="2000" b="1"/>
          </a:p>
        </p:txBody>
      </p:sp>
      <p:pic>
        <p:nvPicPr>
          <p:cNvPr id="105" name="Google Shape;105;p20"/>
          <p:cNvPicPr preferRelativeResize="0"/>
          <p:nvPr/>
        </p:nvPicPr>
        <p:blipFill>
          <a:blip r:embed="rId3">
            <a:alphaModFix/>
          </a:blip>
          <a:stretch>
            <a:fillRect/>
          </a:stretch>
        </p:blipFill>
        <p:spPr>
          <a:xfrm>
            <a:off x="4808825" y="1414875"/>
            <a:ext cx="963000" cy="963000"/>
          </a:xfrm>
          <a:prstGeom prst="rect">
            <a:avLst/>
          </a:prstGeom>
          <a:noFill/>
          <a:ln>
            <a:noFill/>
          </a:ln>
        </p:spPr>
      </p:pic>
      <p:sp>
        <p:nvSpPr>
          <p:cNvPr id="106" name="Google Shape;106;p20"/>
          <p:cNvSpPr txBox="1"/>
          <p:nvPr/>
        </p:nvSpPr>
        <p:spPr>
          <a:xfrm>
            <a:off x="4808825" y="2442125"/>
            <a:ext cx="12720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GPT 3.5</a:t>
            </a:r>
            <a:endParaRPr sz="2000" b="1"/>
          </a:p>
        </p:txBody>
      </p:sp>
      <p:pic>
        <p:nvPicPr>
          <p:cNvPr id="107" name="Google Shape;107;p20"/>
          <p:cNvPicPr preferRelativeResize="0"/>
          <p:nvPr/>
        </p:nvPicPr>
        <p:blipFill>
          <a:blip r:embed="rId3">
            <a:alphaModFix/>
          </a:blip>
          <a:stretch>
            <a:fillRect/>
          </a:stretch>
        </p:blipFill>
        <p:spPr>
          <a:xfrm>
            <a:off x="6302400" y="1414875"/>
            <a:ext cx="963000" cy="963000"/>
          </a:xfrm>
          <a:prstGeom prst="rect">
            <a:avLst/>
          </a:prstGeom>
          <a:noFill/>
          <a:ln>
            <a:noFill/>
          </a:ln>
        </p:spPr>
      </p:pic>
      <p:sp>
        <p:nvSpPr>
          <p:cNvPr id="108" name="Google Shape;108;p20"/>
          <p:cNvSpPr txBox="1"/>
          <p:nvPr/>
        </p:nvSpPr>
        <p:spPr>
          <a:xfrm>
            <a:off x="6242601" y="2476725"/>
            <a:ext cx="13575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ChatGPT </a:t>
            </a:r>
            <a:endParaRPr sz="2000" b="1"/>
          </a:p>
        </p:txBody>
      </p:sp>
      <p:sp>
        <p:nvSpPr>
          <p:cNvPr id="109" name="Google Shape;109;p20"/>
          <p:cNvSpPr txBox="1"/>
          <p:nvPr/>
        </p:nvSpPr>
        <p:spPr>
          <a:xfrm>
            <a:off x="387900" y="3124300"/>
            <a:ext cx="1162800" cy="99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publicerad 11 juni 2018</a:t>
            </a:r>
            <a:endParaRPr/>
          </a:p>
        </p:txBody>
      </p:sp>
      <p:sp>
        <p:nvSpPr>
          <p:cNvPr id="110" name="Google Shape;110;p20"/>
          <p:cNvSpPr txBox="1"/>
          <p:nvPr/>
        </p:nvSpPr>
        <p:spPr>
          <a:xfrm>
            <a:off x="1881475" y="3124300"/>
            <a:ext cx="1357500" cy="99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släppt februari 2019</a:t>
            </a:r>
            <a:endParaRPr/>
          </a:p>
        </p:txBody>
      </p:sp>
      <p:sp>
        <p:nvSpPr>
          <p:cNvPr id="111" name="Google Shape;111;p20"/>
          <p:cNvSpPr txBox="1"/>
          <p:nvPr/>
        </p:nvSpPr>
        <p:spPr>
          <a:xfrm>
            <a:off x="3374700" y="3120150"/>
            <a:ext cx="751200" cy="71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juni 2020 </a:t>
            </a:r>
            <a:endParaRPr sz="1600">
              <a:solidFill>
                <a:srgbClr val="374151"/>
              </a:solidFill>
              <a:highlight>
                <a:srgbClr val="F7F7F8"/>
              </a:highlight>
              <a:latin typeface="Roboto"/>
              <a:ea typeface="Roboto"/>
              <a:cs typeface="Roboto"/>
              <a:sym typeface="Roboto"/>
            </a:endParaRPr>
          </a:p>
        </p:txBody>
      </p:sp>
      <p:sp>
        <p:nvSpPr>
          <p:cNvPr id="112" name="Google Shape;112;p20"/>
          <p:cNvSpPr txBox="1"/>
          <p:nvPr/>
        </p:nvSpPr>
        <p:spPr>
          <a:xfrm>
            <a:off x="4778950" y="3067138"/>
            <a:ext cx="963000" cy="71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mars 2021</a:t>
            </a:r>
            <a:endParaRPr/>
          </a:p>
        </p:txBody>
      </p:sp>
      <p:sp>
        <p:nvSpPr>
          <p:cNvPr id="113" name="Google Shape;113;p20"/>
          <p:cNvSpPr txBox="1"/>
          <p:nvPr/>
        </p:nvSpPr>
        <p:spPr>
          <a:xfrm>
            <a:off x="6199400" y="3120150"/>
            <a:ext cx="1162800" cy="71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november 2022  . </a:t>
            </a:r>
            <a:endParaRPr/>
          </a:p>
        </p:txBody>
      </p:sp>
      <p:sp>
        <p:nvSpPr>
          <p:cNvPr id="114" name="Google Shape;114;p20"/>
          <p:cNvSpPr txBox="1"/>
          <p:nvPr/>
        </p:nvSpPr>
        <p:spPr>
          <a:xfrm>
            <a:off x="6150000" y="515825"/>
            <a:ext cx="25491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OpenAI grundades 2015. </a:t>
            </a:r>
            <a:endParaRPr/>
          </a:p>
        </p:txBody>
      </p:sp>
      <p:sp>
        <p:nvSpPr>
          <p:cNvPr id="115" name="Google Shape;115;p20"/>
          <p:cNvSpPr txBox="1"/>
          <p:nvPr/>
        </p:nvSpPr>
        <p:spPr>
          <a:xfrm>
            <a:off x="3807200" y="4363200"/>
            <a:ext cx="5240400" cy="648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sv">
                <a:solidFill>
                  <a:srgbClr val="374151"/>
                </a:solidFill>
                <a:highlight>
                  <a:srgbClr val="F7F7F8"/>
                </a:highlight>
                <a:latin typeface="Roboto"/>
                <a:ea typeface="Roboto"/>
                <a:cs typeface="Roboto"/>
                <a:sym typeface="Roboto"/>
              </a:rPr>
              <a:t>Ökade investeringar, förbättrad träningsdata, ökad datorkraft gav accelerande utvecklingstakt</a:t>
            </a:r>
            <a:endParaRPr/>
          </a:p>
        </p:txBody>
      </p:sp>
      <p:pic>
        <p:nvPicPr>
          <p:cNvPr id="116" name="Google Shape;116;p20"/>
          <p:cNvPicPr preferRelativeResize="0"/>
          <p:nvPr/>
        </p:nvPicPr>
        <p:blipFill>
          <a:blip r:embed="rId3">
            <a:alphaModFix/>
          </a:blip>
          <a:stretch>
            <a:fillRect/>
          </a:stretch>
        </p:blipFill>
        <p:spPr>
          <a:xfrm>
            <a:off x="7813000" y="1413525"/>
            <a:ext cx="963000" cy="963000"/>
          </a:xfrm>
          <a:prstGeom prst="rect">
            <a:avLst/>
          </a:prstGeom>
          <a:noFill/>
          <a:ln>
            <a:noFill/>
          </a:ln>
        </p:spPr>
      </p:pic>
      <p:sp>
        <p:nvSpPr>
          <p:cNvPr id="117" name="Google Shape;117;p20"/>
          <p:cNvSpPr txBox="1"/>
          <p:nvPr/>
        </p:nvSpPr>
        <p:spPr>
          <a:xfrm>
            <a:off x="7677001" y="2475375"/>
            <a:ext cx="1272000" cy="49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2000" b="1">
                <a:solidFill>
                  <a:srgbClr val="374151"/>
                </a:solidFill>
                <a:highlight>
                  <a:srgbClr val="F7F7F8"/>
                </a:highlight>
                <a:latin typeface="Roboto"/>
                <a:ea typeface="Roboto"/>
                <a:cs typeface="Roboto"/>
                <a:sym typeface="Roboto"/>
              </a:rPr>
              <a:t>GPT 4</a:t>
            </a:r>
            <a:endParaRPr sz="2000" b="1"/>
          </a:p>
        </p:txBody>
      </p:sp>
      <p:sp>
        <p:nvSpPr>
          <p:cNvPr id="118" name="Google Shape;118;p20"/>
          <p:cNvSpPr txBox="1"/>
          <p:nvPr/>
        </p:nvSpPr>
        <p:spPr>
          <a:xfrm>
            <a:off x="7675675" y="3120150"/>
            <a:ext cx="848100" cy="71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sv" sz="1600">
                <a:solidFill>
                  <a:srgbClr val="374151"/>
                </a:solidFill>
                <a:highlight>
                  <a:srgbClr val="F7F7F8"/>
                </a:highlight>
                <a:latin typeface="Roboto"/>
                <a:ea typeface="Roboto"/>
                <a:cs typeface="Roboto"/>
                <a:sym typeface="Roboto"/>
              </a:rPr>
              <a:t>mars 2023.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311700" y="0"/>
            <a:ext cx="8520600" cy="71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sv"/>
              <a:t>Centrala begrepp inom AI</a:t>
            </a:r>
            <a:endParaRPr/>
          </a:p>
        </p:txBody>
      </p:sp>
      <p:sp>
        <p:nvSpPr>
          <p:cNvPr id="124" name="Google Shape;124;p21"/>
          <p:cNvSpPr txBox="1">
            <a:spLocks noGrp="1"/>
          </p:cNvSpPr>
          <p:nvPr>
            <p:ph type="body" idx="1"/>
          </p:nvPr>
        </p:nvSpPr>
        <p:spPr>
          <a:xfrm>
            <a:off x="311700" y="859300"/>
            <a:ext cx="6736200" cy="38703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AI</a:t>
            </a:r>
            <a:r>
              <a:rPr lang="sv" sz="1600">
                <a:solidFill>
                  <a:srgbClr val="374151"/>
                </a:solidFill>
                <a:latin typeface="Roboto"/>
                <a:ea typeface="Roboto"/>
                <a:cs typeface="Roboto"/>
                <a:sym typeface="Roboto"/>
              </a:rPr>
              <a:t>: Står för Artificiell Intelligens, och är ett samlingsbegrepp för tekniker och algoritmer som möjliggör datorer och maskiner att utföra uppgifter som traditionellt kräver mänsklig intelligens, som exempelvis bildigenkänning eller språkbehandling.</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AGI</a:t>
            </a:r>
            <a:r>
              <a:rPr lang="sv" sz="1600">
                <a:solidFill>
                  <a:srgbClr val="374151"/>
                </a:solidFill>
                <a:latin typeface="Roboto"/>
                <a:ea typeface="Roboto"/>
                <a:cs typeface="Roboto"/>
                <a:sym typeface="Roboto"/>
              </a:rPr>
              <a:t>: Artificial Generaal Intelligence. Står för Allmän Artificiell Intelligens, och syftar på en nivå av artificiell intelligens som är lika eller överträffar den mänskliga intelligensen i sin förmåga att lösa ett brett spektrum av problem.</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Generativ A</a:t>
            </a:r>
            <a:r>
              <a:rPr lang="sv" sz="1600">
                <a:solidFill>
                  <a:srgbClr val="374151"/>
                </a:solidFill>
                <a:latin typeface="Roboto"/>
                <a:ea typeface="Roboto"/>
                <a:cs typeface="Roboto"/>
                <a:sym typeface="Roboto"/>
              </a:rPr>
              <a:t>I: Det är en typ av AI-system som är avsedda att skapa nya, autentiska och ibland överraskande resultat.</a:t>
            </a:r>
            <a:endParaRPr sz="1600">
              <a:solidFill>
                <a:srgbClr val="374151"/>
              </a:solidFill>
              <a:latin typeface="Roboto"/>
              <a:ea typeface="Roboto"/>
              <a:cs typeface="Roboto"/>
              <a:sym typeface="Roboto"/>
            </a:endParaRPr>
          </a:p>
          <a:p>
            <a:pPr marL="457200" lvl="0" indent="-330200" algn="l" rtl="0">
              <a:spcBef>
                <a:spcPts val="0"/>
              </a:spcBef>
              <a:spcAft>
                <a:spcPts val="0"/>
              </a:spcAft>
              <a:buClr>
                <a:srgbClr val="374151"/>
              </a:buClr>
              <a:buSzPts val="1600"/>
              <a:buFont typeface="Roboto"/>
              <a:buAutoNum type="arabicPeriod"/>
            </a:pPr>
            <a:r>
              <a:rPr lang="sv" sz="1600" b="1">
                <a:solidFill>
                  <a:srgbClr val="374151"/>
                </a:solidFill>
                <a:latin typeface="Roboto"/>
                <a:ea typeface="Roboto"/>
                <a:cs typeface="Roboto"/>
                <a:sym typeface="Roboto"/>
              </a:rPr>
              <a:t>Augmented Intelligence </a:t>
            </a:r>
            <a:r>
              <a:rPr lang="sv" sz="1600">
                <a:solidFill>
                  <a:srgbClr val="374151"/>
                </a:solidFill>
                <a:latin typeface="Roboto"/>
                <a:ea typeface="Roboto"/>
                <a:cs typeface="Roboto"/>
                <a:sym typeface="Roboto"/>
              </a:rPr>
              <a:t>innebär att använda AI för att öka mänskliga förmågor eller beslutsfattande snarare än att ersätta dem helt.</a:t>
            </a:r>
            <a:endParaRPr sz="1600">
              <a:solidFill>
                <a:srgbClr val="374151"/>
              </a:solidFill>
              <a:latin typeface="Roboto"/>
              <a:ea typeface="Roboto"/>
              <a:cs typeface="Roboto"/>
              <a:sym typeface="Roboto"/>
            </a:endParaRPr>
          </a:p>
          <a:p>
            <a:pPr marL="0" lvl="0" indent="0" algn="l" rtl="0">
              <a:spcBef>
                <a:spcPts val="0"/>
              </a:spcBef>
              <a:spcAft>
                <a:spcPts val="0"/>
              </a:spcAft>
              <a:buNone/>
            </a:pPr>
            <a:endParaRPr sz="1600">
              <a:solidFill>
                <a:srgbClr val="37415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2731</Words>
  <Application>Microsoft Office PowerPoint</Application>
  <PresentationFormat>On-screen Show (16:9)</PresentationFormat>
  <Paragraphs>171</Paragraphs>
  <Slides>25</Slides>
  <Notes>25</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Roboto</vt:lpstr>
      <vt:lpstr>Georgia</vt:lpstr>
      <vt:lpstr>IBM Plex Sans</vt:lpstr>
      <vt:lpstr>Calibri</vt:lpstr>
      <vt:lpstr>Arial</vt:lpstr>
      <vt:lpstr>Simple Light</vt:lpstr>
      <vt:lpstr>Introduktion till AI</vt:lpstr>
      <vt:lpstr>Teknikämnet: Syfte</vt:lpstr>
      <vt:lpstr>PowerPoint Presentation</vt:lpstr>
      <vt:lpstr>Vad är AI? Definition </vt:lpstr>
      <vt:lpstr>Grenar inom AI</vt:lpstr>
      <vt:lpstr>Historik</vt:lpstr>
      <vt:lpstr>Tillämpningar</vt:lpstr>
      <vt:lpstr>Utvecklingen av Chat GPT </vt:lpstr>
      <vt:lpstr>Centrala begrepp inom AI</vt:lpstr>
      <vt:lpstr>Centrala begrepp inom AI (2)</vt:lpstr>
      <vt:lpstr>Centrala begrepp inom AI (3)</vt:lpstr>
      <vt:lpstr>Neurala nät</vt:lpstr>
      <vt:lpstr>Beskrivning</vt:lpstr>
      <vt:lpstr>Nodernas innehåll och funktion</vt:lpstr>
      <vt:lpstr>Stora språkmodeller</vt:lpstr>
      <vt:lpstr>Mer historik och fördjupning</vt:lpstr>
      <vt:lpstr>Hur tränar man en språkmodell som ChatGPT?</vt:lpstr>
      <vt:lpstr>Hur tränar man - långa versionen</vt:lpstr>
      <vt:lpstr>Reproduktion av stereotyper i AI</vt:lpstr>
      <vt:lpstr>Bias </vt:lpstr>
      <vt:lpstr>Ämnesövergripande projekt</vt:lpstr>
      <vt:lpstr>Uppgift: Förbered laboration</vt:lpstr>
      <vt:lpstr>Tre olika storlekar - 356 M, 1.3 G resp 20 G </vt:lpstr>
      <vt:lpstr>The Nordic Pile</vt:lpstr>
      <vt:lpstr>Lär 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Introduktion till AI</dc:title>
  <cp:lastModifiedBy>Mattias Wickberg</cp:lastModifiedBy>
  <cp:revision>3</cp:revision>
  <dcterms:modified xsi:type="dcterms:W3CDTF">2024-04-09T07:35:49Z</dcterms:modified>
</cp:coreProperties>
</file>