
<file path=[Content_Types].xml><?xml version="1.0" encoding="utf-8"?>
<Types xmlns="http://schemas.openxmlformats.org/package/2006/content-types">
  <Default Extension="png" ContentType="image/png"/>
  <Default Extension="svg" ContentType="image/svg+xml"/>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20"/>
  </p:notesMasterIdLst>
  <p:sldIdLst>
    <p:sldId id="256" r:id="rId2"/>
    <p:sldId id="281" r:id="rId3"/>
    <p:sldId id="274" r:id="rId4"/>
    <p:sldId id="330" r:id="rId5"/>
    <p:sldId id="315" r:id="rId6"/>
    <p:sldId id="335" r:id="rId7"/>
    <p:sldId id="328" r:id="rId8"/>
    <p:sldId id="339" r:id="rId9"/>
    <p:sldId id="303" r:id="rId10"/>
    <p:sldId id="340" r:id="rId11"/>
    <p:sldId id="342" r:id="rId12"/>
    <p:sldId id="343" r:id="rId13"/>
    <p:sldId id="341" r:id="rId14"/>
    <p:sldId id="325" r:id="rId15"/>
    <p:sldId id="344" r:id="rId16"/>
    <p:sldId id="266" r:id="rId17"/>
    <p:sldId id="337" r:id="rId18"/>
    <p:sldId id="338" r:id="rId19"/>
  </p:sldIdLst>
  <p:sldSz cx="12192000" cy="6858000"/>
  <p:notesSz cx="6858000" cy="9144000"/>
  <p:defaultText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1525"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0B2853"/>
    <a:srgbClr val="002F5F"/>
    <a:srgbClr val="142F5F"/>
    <a:srgbClr val="022856"/>
    <a:srgbClr val="001E4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6000" autoAdjust="0"/>
    <p:restoredTop sz="55378" autoAdjust="0"/>
  </p:normalViewPr>
  <p:slideViewPr>
    <p:cSldViewPr snapToGrid="0">
      <p:cViewPr varScale="1">
        <p:scale>
          <a:sx n="44" d="100"/>
          <a:sy n="44" d="100"/>
        </p:scale>
        <p:origin x="2632" y="184"/>
      </p:cViewPr>
      <p:guideLst>
        <p:guide orient="horz" pos="1525"/>
        <p:guide pos="3840"/>
      </p:guideLst>
    </p:cSldViewPr>
  </p:slideViewPr>
  <p:notesTextViewPr>
    <p:cViewPr>
      <p:scale>
        <a:sx n="3" d="2"/>
        <a:sy n="3" d="2"/>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presProps" Target="pres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notesMaster" Target="notesMasters/notesMaster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tableStyles" Target="tableStyle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heme" Target="theme/theme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Platshållare för sidhuvud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en-GB"/>
          </a:p>
        </p:txBody>
      </p:sp>
      <p:sp>
        <p:nvSpPr>
          <p:cNvPr id="3" name="Platshållare för datum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6436C2E0-2F04-3F49-86F6-0C3629B14F00}" type="datetimeFigureOut">
              <a:rPr lang="en-GB" smtClean="0"/>
              <a:t>05/06/2019</a:t>
            </a:fld>
            <a:endParaRPr lang="en-GB"/>
          </a:p>
        </p:txBody>
      </p:sp>
      <p:sp>
        <p:nvSpPr>
          <p:cNvPr id="4" name="Platshållare för bildobjekt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endParaRPr lang="en-GB"/>
          </a:p>
        </p:txBody>
      </p:sp>
      <p:sp>
        <p:nvSpPr>
          <p:cNvPr id="5" name="Platshållare för anteckningar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sv-SE"/>
              <a:t>Klicka här för att ändra format på bakgrundstexten</a:t>
            </a:r>
          </a:p>
          <a:p>
            <a:pPr lvl="1"/>
            <a:r>
              <a:rPr lang="sv-SE"/>
              <a:t>Nivå två</a:t>
            </a:r>
          </a:p>
          <a:p>
            <a:pPr lvl="2"/>
            <a:r>
              <a:rPr lang="sv-SE"/>
              <a:t>Nivå tre</a:t>
            </a:r>
          </a:p>
          <a:p>
            <a:pPr lvl="3"/>
            <a:r>
              <a:rPr lang="sv-SE"/>
              <a:t>Nivå fyra</a:t>
            </a:r>
          </a:p>
          <a:p>
            <a:pPr lvl="4"/>
            <a:r>
              <a:rPr lang="sv-SE"/>
              <a:t>Nivå fem</a:t>
            </a:r>
            <a:endParaRPr lang="en-GB"/>
          </a:p>
        </p:txBody>
      </p:sp>
      <p:sp>
        <p:nvSpPr>
          <p:cNvPr id="6" name="Platshållare för sidfot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en-GB"/>
          </a:p>
        </p:txBody>
      </p:sp>
      <p:sp>
        <p:nvSpPr>
          <p:cNvPr id="7" name="Platshållare för bildnummer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FF63B1BC-8643-D541-8FD9-1465BAAA2F03}" type="slidenum">
              <a:rPr lang="en-GB" smtClean="0"/>
              <a:t>‹#›</a:t>
            </a:fld>
            <a:endParaRPr lang="en-GB"/>
          </a:p>
        </p:txBody>
      </p:sp>
    </p:spTree>
    <p:extLst>
      <p:ext uri="{BB962C8B-B14F-4D97-AF65-F5344CB8AC3E}">
        <p14:creationId xmlns:p14="http://schemas.microsoft.com/office/powerpoint/2010/main" val="153662493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3" Type="http://schemas.openxmlformats.org/officeDocument/2006/relationships/hyperlink" Target="https://www.jisc.ac.uk/staff/graham-stone" TargetMode="External"/><Relationship Id="rId2" Type="http://schemas.openxmlformats.org/officeDocument/2006/relationships/slide" Target="../slides/slide1.xml"/><Relationship Id="rId1" Type="http://schemas.openxmlformats.org/officeDocument/2006/relationships/notesMaster" Target="../notesMasters/notesMaster1.xml"/><Relationship Id="rId6" Type="http://schemas.openxmlformats.org/officeDocument/2006/relationships/hyperlink" Target="http://orcid.org/0000-0003-1229-7019" TargetMode="External"/><Relationship Id="rId5" Type="http://schemas.openxmlformats.org/officeDocument/2006/relationships/hyperlink" Target="https://www.su.se/english/profiles/sowe4238-1.219558" TargetMode="External"/><Relationship Id="rId4" Type="http://schemas.openxmlformats.org/officeDocument/2006/relationships/hyperlink" Target="http://orcid.org/0000-0002-5189-373X" TargetMode="Externa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3" Type="http://schemas.openxmlformats.org/officeDocument/2006/relationships/hyperlink" Target="https://www.stockholmuniversitypress.se/site/editorial-boards-books/" TargetMode="External"/><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3" Type="http://schemas.openxmlformats.org/officeDocument/2006/relationships/hyperlink" Target="https://doi.org/10.1007/s11191-012-9475-3" TargetMode="External"/><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r>
              <a:rPr lang="en-GB" sz="1200" dirty="0" err="1">
                <a:solidFill>
                  <a:schemeClr val="bg1"/>
                </a:solidFill>
                <a:ea typeface="Verdana" panose="020B0604030504040204" pitchFamily="34" charset="0"/>
                <a:cs typeface="Verdana" panose="020B0604030504040204" pitchFamily="34" charset="0"/>
              </a:rPr>
              <a:t>sofie.wennstrom@su.se</a:t>
            </a:r>
            <a:r>
              <a:rPr lang="en-GB" sz="1200" dirty="0">
                <a:solidFill>
                  <a:schemeClr val="bg1"/>
                </a:solidFill>
                <a:ea typeface="Verdana" panose="020B0604030504040204" pitchFamily="34" charset="0"/>
                <a:cs typeface="Verdana" panose="020B0604030504040204" pitchFamily="34" charset="0"/>
              </a:rPr>
              <a:t>  | </a:t>
            </a:r>
            <a:r>
              <a:rPr lang="en-GB" sz="1200" dirty="0" err="1">
                <a:solidFill>
                  <a:schemeClr val="bg1"/>
                </a:solidFill>
                <a:ea typeface="Verdana" panose="020B0604030504040204" pitchFamily="34" charset="0"/>
                <a:cs typeface="Verdana" panose="020B0604030504040204" pitchFamily="34" charset="0"/>
              </a:rPr>
              <a:t>graham.stone@jisc.ac.uk</a:t>
            </a:r>
            <a:endParaRPr lang="en-GB" sz="1200" dirty="0">
              <a:solidFill>
                <a:schemeClr val="bg1"/>
              </a:solidFill>
              <a:ea typeface="Verdana" panose="020B0604030504040204" pitchFamily="34" charset="0"/>
              <a:cs typeface="Verdana" panose="020B0604030504040204" pitchFamily="34" charset="0"/>
            </a:endParaRPr>
          </a:p>
          <a:p>
            <a:pPr marL="228600" marR="0" lvl="0" indent="-228600" algn="l" defTabSz="914400" rtl="0" eaLnBrk="1" fontAlgn="auto" latinLnBrk="0" hangingPunct="1">
              <a:lnSpc>
                <a:spcPct val="100000"/>
              </a:lnSpc>
              <a:spcBef>
                <a:spcPts val="0"/>
              </a:spcBef>
              <a:spcAft>
                <a:spcPts val="0"/>
              </a:spcAft>
              <a:buClrTx/>
              <a:buSzTx/>
              <a:buFontTx/>
              <a:buAutoNum type="arabicParenR"/>
              <a:tabLst/>
              <a:defRPr/>
            </a:pPr>
            <a:endParaRPr lang="en-GB" sz="1200" dirty="0">
              <a:solidFill>
                <a:schemeClr val="bg1"/>
              </a:solidFill>
              <a:ea typeface="Verdana" panose="020B0604030504040204" pitchFamily="34" charset="0"/>
              <a:cs typeface="Verdana" panose="020B0604030504040204" pitchFamily="34" charset="0"/>
            </a:endParaRP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ea typeface="Verdana" panose="020B0604030504040204" pitchFamily="34" charset="0"/>
                <a:cs typeface="Verdana" panose="020B0604030504040204" pitchFamily="34" charset="0"/>
              </a:rPr>
              <a:t>Representing the authors of the original paper are: </a:t>
            </a:r>
          </a:p>
          <a:p>
            <a:pPr marL="0" marR="0" lvl="0" indent="0" algn="l" defTabSz="914400" rtl="0" eaLnBrk="1" fontAlgn="auto" latinLnBrk="0" hangingPunct="1">
              <a:lnSpc>
                <a:spcPct val="100000"/>
              </a:lnSpc>
              <a:spcBef>
                <a:spcPts val="0"/>
              </a:spcBef>
              <a:spcAft>
                <a:spcPts val="0"/>
              </a:spcAft>
              <a:buClrTx/>
              <a:buSzTx/>
              <a:buFontTx/>
              <a:buNone/>
              <a:tabLst/>
              <a:defRPr/>
            </a:pPr>
            <a:r>
              <a:rPr lang="en-GB" sz="1200" dirty="0">
                <a:solidFill>
                  <a:schemeClr val="bg1"/>
                </a:solidFill>
                <a:ea typeface="Verdana" panose="020B0604030504040204" pitchFamily="34" charset="0"/>
                <a:cs typeface="Verdana" panose="020B0604030504040204" pitchFamily="34" charset="0"/>
              </a:rPr>
              <a:t>Graham Stone, Senior Research Manager, </a:t>
            </a:r>
            <a:r>
              <a:rPr lang="en-GB" sz="1200" dirty="0" err="1">
                <a:solidFill>
                  <a:schemeClr val="bg1"/>
                </a:solidFill>
                <a:ea typeface="Verdana" panose="020B0604030504040204" pitchFamily="34" charset="0"/>
                <a:cs typeface="Verdana" panose="020B0604030504040204" pitchFamily="34" charset="0"/>
              </a:rPr>
              <a:t>Jisc</a:t>
            </a:r>
            <a:r>
              <a:rPr lang="en-GB" sz="1200" dirty="0">
                <a:solidFill>
                  <a:schemeClr val="bg1"/>
                </a:solidFill>
                <a:ea typeface="Verdana" panose="020B0604030504040204" pitchFamily="34" charset="0"/>
                <a:cs typeface="Verdana" panose="020B0604030504040204" pitchFamily="34" charset="0"/>
              </a:rPr>
              <a:t>, UK </a:t>
            </a:r>
            <a:r>
              <a:rPr lang="sv-SE" dirty="0">
                <a:hlinkClick r:id="rId3"/>
              </a:rPr>
              <a:t>https://www.jisc.ac.uk/staff/graham-</a:t>
            </a:r>
            <a:r>
              <a:rPr lang="sv-SE" dirty="0" err="1">
                <a:hlinkClick r:id="rId3"/>
              </a:rPr>
              <a:t>stone</a:t>
            </a:r>
            <a:r>
              <a:rPr lang="sv-SE" dirty="0" err="1"/>
              <a:t>v</a:t>
            </a:r>
            <a:r>
              <a:rPr lang="sv-SE" dirty="0"/>
              <a:t>- </a:t>
            </a:r>
            <a:r>
              <a:rPr lang="sv-SE" sz="1200" b="0" i="0" u="sng" strike="noStrike" kern="1200" dirty="0">
                <a:solidFill>
                  <a:schemeClr val="tx1"/>
                </a:solidFill>
                <a:effectLst/>
                <a:latin typeface="+mn-lt"/>
                <a:ea typeface="+mn-ea"/>
                <a:cs typeface="+mn-cs"/>
                <a:hlinkClick r:id="rId4"/>
              </a:rPr>
              <a:t>http://orcid.org/0000-0002-5189-373X</a:t>
            </a:r>
            <a:endParaRPr lang="sv-SE" dirty="0"/>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solidFill>
                  <a:schemeClr val="bg1"/>
                </a:solidFill>
                <a:ea typeface="Verdana" panose="020B0604030504040204" pitchFamily="34" charset="0"/>
                <a:cs typeface="Verdana" panose="020B0604030504040204" pitchFamily="34" charset="0"/>
              </a:rPr>
              <a:t>And</a:t>
            </a:r>
          </a:p>
          <a:p>
            <a:pPr marL="0" marR="0" lvl="0" indent="0" algn="l" defTabSz="914400" rtl="0" eaLnBrk="1" fontAlgn="auto" latinLnBrk="0" hangingPunct="1">
              <a:lnSpc>
                <a:spcPct val="100000"/>
              </a:lnSpc>
              <a:spcBef>
                <a:spcPts val="0"/>
              </a:spcBef>
              <a:spcAft>
                <a:spcPts val="0"/>
              </a:spcAft>
              <a:buClrTx/>
              <a:buSzTx/>
              <a:buFontTx/>
              <a:buNone/>
              <a:tabLst/>
              <a:defRPr/>
            </a:pPr>
            <a:r>
              <a:rPr lang="sv-SE" sz="1200" dirty="0">
                <a:solidFill>
                  <a:schemeClr val="bg1"/>
                </a:solidFill>
                <a:ea typeface="Verdana" panose="020B0604030504040204" pitchFamily="34" charset="0"/>
                <a:cs typeface="Verdana" panose="020B0604030504040204" pitchFamily="34" charset="0"/>
              </a:rPr>
              <a:t>Sofie Wennström, </a:t>
            </a:r>
            <a:r>
              <a:rPr lang="sv-SE" sz="1200" dirty="0" err="1">
                <a:solidFill>
                  <a:schemeClr val="bg1"/>
                </a:solidFill>
                <a:ea typeface="Verdana" panose="020B0604030504040204" pitchFamily="34" charset="0"/>
                <a:cs typeface="Verdana" panose="020B0604030504040204" pitchFamily="34" charset="0"/>
              </a:rPr>
              <a:t>Analyst</a:t>
            </a:r>
            <a:r>
              <a:rPr lang="sv-SE" sz="1200" dirty="0">
                <a:solidFill>
                  <a:schemeClr val="bg1"/>
                </a:solidFill>
                <a:ea typeface="Verdana" panose="020B0604030504040204" pitchFamily="34" charset="0"/>
                <a:cs typeface="Verdana" panose="020B0604030504040204" pitchFamily="34" charset="0"/>
              </a:rPr>
              <a:t>, Stockholm University </a:t>
            </a:r>
            <a:r>
              <a:rPr lang="sv-SE" sz="1200" dirty="0" err="1">
                <a:solidFill>
                  <a:schemeClr val="bg1"/>
                </a:solidFill>
                <a:ea typeface="Verdana" panose="020B0604030504040204" pitchFamily="34" charset="0"/>
                <a:cs typeface="Verdana" panose="020B0604030504040204" pitchFamily="34" charset="0"/>
              </a:rPr>
              <a:t>Library</a:t>
            </a:r>
            <a:r>
              <a:rPr lang="sv-SE" sz="1200" dirty="0">
                <a:solidFill>
                  <a:schemeClr val="bg1"/>
                </a:solidFill>
                <a:ea typeface="Verdana" panose="020B0604030504040204" pitchFamily="34" charset="0"/>
                <a:cs typeface="Verdana" panose="020B0604030504040204" pitchFamily="34" charset="0"/>
              </a:rPr>
              <a:t> &amp; Stockholm University Press, Sweden </a:t>
            </a:r>
            <a:r>
              <a:rPr lang="sv-SE" dirty="0">
                <a:hlinkClick r:id="rId5"/>
              </a:rPr>
              <a:t>https://www.su.se/english/profiles/sowe4238-1.219558</a:t>
            </a:r>
            <a:r>
              <a:rPr lang="sv-SE" dirty="0"/>
              <a:t> - </a:t>
            </a:r>
            <a:r>
              <a:rPr lang="sv-SE" sz="1200" b="0" i="0" u="sng" strike="noStrike" kern="1200" dirty="0">
                <a:solidFill>
                  <a:schemeClr val="tx1"/>
                </a:solidFill>
                <a:effectLst/>
                <a:latin typeface="+mn-lt"/>
                <a:ea typeface="+mn-ea"/>
                <a:cs typeface="+mn-cs"/>
                <a:hlinkClick r:id="rId6"/>
              </a:rPr>
              <a:t>http://orcid.org/0000-0003-1229-7019</a:t>
            </a:r>
            <a:endParaRPr lang="en-GB" sz="1200" dirty="0">
              <a:solidFill>
                <a:schemeClr val="bg1"/>
              </a:solidFill>
              <a:ea typeface="Verdana" panose="020B0604030504040204" pitchFamily="34" charset="0"/>
              <a:cs typeface="Verdana" panose="020B0604030504040204" pitchFamily="34" charset="0"/>
            </a:endParaRPr>
          </a:p>
          <a:p>
            <a:endParaRPr lang="en-GB" noProof="0" dirty="0"/>
          </a:p>
          <a:p>
            <a:endParaRPr lang="en-GB" noProof="0" dirty="0"/>
          </a:p>
          <a:p>
            <a:r>
              <a:rPr lang="en-GB" noProof="0" dirty="0"/>
              <a:t>This work is © The authors</a:t>
            </a:r>
            <a:r>
              <a:rPr lang="en-GB" baseline="0" noProof="0" dirty="0"/>
              <a:t>. Shared with a Creative Commons license CC-BY 4.0 https://</a:t>
            </a:r>
            <a:r>
              <a:rPr lang="en-GB" baseline="0" noProof="0" dirty="0" err="1"/>
              <a:t>creativecommons.org</a:t>
            </a:r>
            <a:r>
              <a:rPr lang="en-GB" baseline="0" noProof="0" dirty="0"/>
              <a:t>/licenses/by/4.0/</a:t>
            </a:r>
          </a:p>
          <a:p>
            <a:r>
              <a:rPr lang="en-GB" baseline="0" noProof="0" dirty="0"/>
              <a:t>Emoticons used throughout the presentation are from </a:t>
            </a:r>
            <a:r>
              <a:rPr lang="en-GB" baseline="0" noProof="0" dirty="0" err="1"/>
              <a:t>Twemoji</a:t>
            </a:r>
            <a:r>
              <a:rPr lang="en-GB" baseline="0" noProof="0" dirty="0"/>
              <a:t>, via a CC BY 4.0 license. More info: https://</a:t>
            </a:r>
            <a:r>
              <a:rPr lang="en-GB" baseline="0" noProof="0" dirty="0" err="1"/>
              <a:t>github.com</a:t>
            </a:r>
            <a:r>
              <a:rPr lang="en-GB" baseline="0" noProof="0" dirty="0"/>
              <a:t>/twitter/</a:t>
            </a:r>
            <a:r>
              <a:rPr lang="en-GB" baseline="0" noProof="0" dirty="0" err="1"/>
              <a:t>twemoji</a:t>
            </a:r>
            <a:r>
              <a:rPr lang="en-GB" baseline="0" noProof="0" dirty="0"/>
              <a:t> </a:t>
            </a:r>
          </a:p>
          <a:p>
            <a:endParaRPr lang="en-GB" baseline="0" noProof="0" dirty="0"/>
          </a:p>
        </p:txBody>
      </p:sp>
      <p:sp>
        <p:nvSpPr>
          <p:cNvPr id="4" name="Platshållare för bildnummer 3"/>
          <p:cNvSpPr>
            <a:spLocks noGrp="1"/>
          </p:cNvSpPr>
          <p:nvPr>
            <p:ph type="sldNum" sz="quarter" idx="10"/>
          </p:nvPr>
        </p:nvSpPr>
        <p:spPr/>
        <p:txBody>
          <a:bodyPr/>
          <a:lstStyle/>
          <a:p>
            <a:fld id="{FF63B1BC-8643-D541-8FD9-1465BAAA2F03}" type="slidenum">
              <a:rPr lang="en-GB" smtClean="0"/>
              <a:t>1</a:t>
            </a:fld>
            <a:endParaRPr lang="en-GB"/>
          </a:p>
        </p:txBody>
      </p:sp>
    </p:spTree>
    <p:extLst>
      <p:ext uri="{BB962C8B-B14F-4D97-AF65-F5344CB8AC3E}">
        <p14:creationId xmlns:p14="http://schemas.microsoft.com/office/powerpoint/2010/main" val="1887243447"/>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While the survey results were small and we haven’t reproduced the charts for this presentation, instead we found that the comments were extremely useful and have added a lot of context to our findings which are available in the full paper</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We have tried to pull out a range of quotes, this slide shows comments on the motivation behind publishing OA – some interesting views from strong conviction to try it and see.</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last quote around marketing is interesting when put in context with the following slides</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FF63B1BC-8643-D541-8FD9-1465BAAA2F03}" type="slidenum">
              <a:rPr lang="en-GB" smtClean="0"/>
              <a:t>10</a:t>
            </a:fld>
            <a:endParaRPr lang="en-GB"/>
          </a:p>
        </p:txBody>
      </p:sp>
    </p:spTree>
    <p:extLst>
      <p:ext uri="{BB962C8B-B14F-4D97-AF65-F5344CB8AC3E}">
        <p14:creationId xmlns:p14="http://schemas.microsoft.com/office/powerpoint/2010/main" val="3639931345"/>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Comments about downloads and citations is very interesting. There is an issue with downloads in that in an OA world, you cannot capture all downloads – there is also an argument to say that downloads are not the best metric for impact. </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There is certainly an argument against citations/impact factor</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Regarding print sales and Twitter, this is evidence from our small sample that although the authors are early adopters of OA, they haven’t changed their expectations from a print world </a:t>
            </a:r>
            <a:endParaRPr lang="sv-SE" sz="1200" kern="1200" dirty="0">
              <a:solidFill>
                <a:schemeClr val="tx1"/>
              </a:solidFill>
              <a:effectLst/>
              <a:latin typeface="+mn-lt"/>
              <a:ea typeface="+mn-ea"/>
              <a:cs typeface="+mn-cs"/>
            </a:endParaRPr>
          </a:p>
          <a:p>
            <a:pPr marL="0" indent="0">
              <a:buFont typeface="Arial" charset="0"/>
              <a:buNone/>
            </a:pPr>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63B1BC-8643-D541-8FD9-1465BAAA2F0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11</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51636395"/>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marR="0" lvl="0" indent="-171450"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lang="en-GB" sz="1200" kern="1200" dirty="0">
                <a:solidFill>
                  <a:schemeClr val="tx1"/>
                </a:solidFill>
                <a:effectLst/>
                <a:latin typeface="+mn-lt"/>
                <a:ea typeface="+mn-ea"/>
                <a:cs typeface="+mn-cs"/>
              </a:rPr>
              <a:t>This slide illustrates to us, that although authors rank citation highly, they are uncertain about what highly cited even means -in fact we are fairly sure that for the monograph, none of us really knows the answer to this question.</a:t>
            </a:r>
            <a:endParaRPr lang="sv-SE" sz="1200" kern="1200" dirty="0">
              <a:solidFill>
                <a:schemeClr val="tx1"/>
              </a:solidFill>
              <a:effectLst/>
              <a:latin typeface="+mn-lt"/>
              <a:ea typeface="+mn-ea"/>
              <a:cs typeface="+mn-cs"/>
            </a:endParaRPr>
          </a:p>
          <a:p>
            <a:pPr marL="0" indent="0">
              <a:buFont typeface="Arial" charset="0"/>
              <a:buNone/>
            </a:pPr>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63B1BC-8643-D541-8FD9-1465BAAA2F0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12</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13799007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These comments reinforce our previous point that there is still much to do around the use of social media and encouraging authors to market their own work in this way.</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Regarding the second quote, we think the opposite – downloads are not a sign of impact per se – we don’t know whether the book was read, however, tweets are a sign of immediate impact – sign of initial interest that could be capitalised upon by the author</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final comment is very valuable and underlines some of the comments from Sunday’s workshop. Usage can indicate the global reach of an OA book via geolocation. These is a new measure of impact</a:t>
            </a:r>
            <a:endParaRPr lang="sv-SE" sz="1200" kern="1200" dirty="0">
              <a:solidFill>
                <a:schemeClr val="tx1"/>
              </a:solidFill>
              <a:effectLst/>
              <a:latin typeface="+mn-lt"/>
              <a:ea typeface="+mn-ea"/>
              <a:cs typeface="+mn-cs"/>
            </a:endParaRPr>
          </a:p>
          <a:p>
            <a:endParaRPr lang="sv-SE" dirty="0"/>
          </a:p>
        </p:txBody>
      </p:sp>
      <p:sp>
        <p:nvSpPr>
          <p:cNvPr id="4" name="Platshållare för bildnummer 3"/>
          <p:cNvSpPr>
            <a:spLocks noGrp="1"/>
          </p:cNvSpPr>
          <p:nvPr>
            <p:ph type="sldNum" sz="quarter" idx="5"/>
          </p:nvPr>
        </p:nvSpPr>
        <p:spPr/>
        <p:txBody>
          <a:bodyPr/>
          <a:lstStyle/>
          <a:p>
            <a:fld id="{FF63B1BC-8643-D541-8FD9-1465BAAA2F03}" type="slidenum">
              <a:rPr lang="en-GB" smtClean="0"/>
              <a:t>13</a:t>
            </a:fld>
            <a:endParaRPr lang="en-GB"/>
          </a:p>
        </p:txBody>
      </p:sp>
    </p:spTree>
    <p:extLst>
      <p:ext uri="{BB962C8B-B14F-4D97-AF65-F5344CB8AC3E}">
        <p14:creationId xmlns:p14="http://schemas.microsoft.com/office/powerpoint/2010/main" val="1652526013"/>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Despite the small sample, we think that there is a lot of valuable data and we think that this can be used to help encourage authors to change the behaviours and adopt social media as part of a marketing plan</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This is turn should lead to higher citations, reach etc and higher impact</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But authors are sceptical, and we need to work to influence behaviour</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Finally, our paper and dataset is available to read.</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We would like to encourage others to reproduce this survey and would be very open to running it again after comments and any refinements that might be required</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endParaRPr lang="en-GB" noProof="0" dirty="0"/>
          </a:p>
          <a:p>
            <a:pPr marL="0" indent="0">
              <a:buFont typeface="Arial" charset="0"/>
              <a:buNone/>
            </a:pPr>
            <a:endParaRPr lang="sv-SE"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63B1BC-8643-D541-8FD9-1465BAAA2F0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14</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3838620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lstStyle/>
          <a:p>
            <a:endParaRPr lang="en-GB" noProof="0" dirty="0"/>
          </a:p>
        </p:txBody>
      </p:sp>
      <p:sp>
        <p:nvSpPr>
          <p:cNvPr id="4" name="Platshållare för bildnummer 3"/>
          <p:cNvSpPr>
            <a:spLocks noGrp="1"/>
          </p:cNvSpPr>
          <p:nvPr>
            <p:ph type="sldNum" sz="quarter" idx="10"/>
          </p:nvPr>
        </p:nvSpPr>
        <p:spPr/>
        <p:txBody>
          <a:bodyPr/>
          <a:lstStyle/>
          <a:p>
            <a:fld id="{A9264AB5-3208-46EB-A2CB-53BA67DEFF15}" type="slidenum">
              <a:rPr lang="sv-SE" smtClean="0"/>
              <a:pPr/>
              <a:t>15</a:t>
            </a:fld>
            <a:endParaRPr lang="sv-SE"/>
          </a:p>
        </p:txBody>
      </p:sp>
    </p:spTree>
    <p:extLst>
      <p:ext uri="{BB962C8B-B14F-4D97-AF65-F5344CB8AC3E}">
        <p14:creationId xmlns:p14="http://schemas.microsoft.com/office/powerpoint/2010/main" val="1338498895"/>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a:xfrm>
            <a:off x="381000" y="685800"/>
            <a:ext cx="6096000" cy="3429000"/>
          </a:xfrm>
        </p:spPr>
      </p:sp>
      <p:sp>
        <p:nvSpPr>
          <p:cNvPr id="3" name="Platshållare för anteckningar 2"/>
          <p:cNvSpPr>
            <a:spLocks noGrp="1"/>
          </p:cNvSpPr>
          <p:nvPr>
            <p:ph type="body" idx="1"/>
          </p:nvPr>
        </p:nvSpPr>
        <p:spPr/>
        <p:txBody>
          <a:bodyPr/>
          <a:lstStyle/>
          <a:p>
            <a:endParaRPr lang="en-GB" noProof="0" dirty="0"/>
          </a:p>
        </p:txBody>
      </p:sp>
      <p:sp>
        <p:nvSpPr>
          <p:cNvPr id="4" name="Platshållare för bildnummer 3"/>
          <p:cNvSpPr>
            <a:spLocks noGrp="1"/>
          </p:cNvSpPr>
          <p:nvPr>
            <p:ph type="sldNum" sz="quarter" idx="10"/>
          </p:nvPr>
        </p:nvSpPr>
        <p:spPr/>
        <p:txBody>
          <a:bodyPr/>
          <a:lstStyle/>
          <a:p>
            <a:fld id="{A9264AB5-3208-46EB-A2CB-53BA67DEFF15}" type="slidenum">
              <a:rPr lang="sv-SE" smtClean="0"/>
              <a:pPr/>
              <a:t>16</a:t>
            </a:fld>
            <a:endParaRPr lang="sv-SE"/>
          </a:p>
        </p:txBody>
      </p:sp>
    </p:spTree>
    <p:extLst>
      <p:ext uri="{BB962C8B-B14F-4D97-AF65-F5344CB8AC3E}">
        <p14:creationId xmlns:p14="http://schemas.microsoft.com/office/powerpoint/2010/main" val="352840266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endParaRPr lang="sv-SE" dirty="0"/>
          </a:p>
        </p:txBody>
      </p:sp>
      <p:sp>
        <p:nvSpPr>
          <p:cNvPr id="4" name="Platshållare för bildnummer 3"/>
          <p:cNvSpPr>
            <a:spLocks noGrp="1"/>
          </p:cNvSpPr>
          <p:nvPr>
            <p:ph type="sldNum" sz="quarter" idx="5"/>
          </p:nvPr>
        </p:nvSpPr>
        <p:spPr/>
        <p:txBody>
          <a:bodyPr/>
          <a:lstStyle/>
          <a:p>
            <a:fld id="{FF63B1BC-8643-D541-8FD9-1465BAAA2F03}" type="slidenum">
              <a:rPr lang="en-GB" smtClean="0"/>
              <a:t>17</a:t>
            </a:fld>
            <a:endParaRPr lang="en-GB"/>
          </a:p>
        </p:txBody>
      </p:sp>
    </p:spTree>
    <p:extLst>
      <p:ext uri="{BB962C8B-B14F-4D97-AF65-F5344CB8AC3E}">
        <p14:creationId xmlns:p14="http://schemas.microsoft.com/office/powerpoint/2010/main" val="29576152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fontScale="92500" lnSpcReduction="20000"/>
          </a:bodyPr>
          <a:lstStyle/>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Stockholm University Press, publishes online-first &amp; fully OA books &amp; journals with a non-profit model</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All content, both books and journal articles are peer-reviewed</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Small scale press with  23 titles, mostly in HSS, but not limited to subject areas</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Print books are made available with a print-on-demand model via the large online bookstores</a:t>
            </a:r>
          </a:p>
          <a:p>
            <a:pPr marL="171450" indent="-171450">
              <a:buFont typeface="Arial" charset="0"/>
              <a:buChar char="•"/>
            </a:pPr>
            <a:r>
              <a:rPr lang="en-GB" noProof="0" dirty="0"/>
              <a:t>The books</a:t>
            </a:r>
            <a:r>
              <a:rPr lang="en-GB" baseline="0" noProof="0" dirty="0"/>
              <a:t> are commissioned in close relationship with the Editorial Boards per subject area. Following COPE guidelines – but we need our own for books!</a:t>
            </a:r>
          </a:p>
          <a:p>
            <a:pPr marL="171450" indent="-171450">
              <a:buFont typeface="Arial" charset="0"/>
              <a:buChar char="•"/>
            </a:pPr>
            <a:r>
              <a:rPr lang="en-GB" baseline="0" noProof="0" dirty="0"/>
              <a:t>Books can be part of a series or single projects, as long as we can provide a quality assessment structure, with limits to subject areas or quantity.</a:t>
            </a:r>
          </a:p>
          <a:p>
            <a:pPr marL="171450" indent="-171450">
              <a:buFont typeface="Arial" charset="0"/>
              <a:buChar char="•"/>
            </a:pPr>
            <a:r>
              <a:rPr lang="en-GB" baseline="0" noProof="0" dirty="0"/>
              <a:t>List of Editorial Boards </a:t>
            </a:r>
            <a:r>
              <a:rPr lang="sv-SE" dirty="0">
                <a:hlinkClick r:id="rId3"/>
              </a:rPr>
              <a:t>https://www.stockholmuniversitypress.se/site/editorial-boards-books/</a:t>
            </a:r>
            <a:endParaRPr lang="en-GB" baseline="0" noProof="0" dirty="0"/>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A book project normally costs about GBP 3,500 (70,000 words, 20 images, or about 200 pages)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Projects can be paid with department funds, or research project funding (and, one case of crowd funding)</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No base print run, only print-on-demand (hosted by </a:t>
            </a:r>
            <a:r>
              <a:rPr lang="en-GB" sz="1200" b="0" i="0" u="none" strike="noStrike" kern="1200" baseline="0" noProof="0" dirty="0" err="1">
                <a:solidFill>
                  <a:schemeClr val="tx1"/>
                </a:solidFill>
                <a:effectLst/>
                <a:latin typeface="+mn-lt"/>
                <a:ea typeface="+mn-ea"/>
                <a:cs typeface="+mn-cs"/>
              </a:rPr>
              <a:t>LightningSource</a:t>
            </a:r>
            <a:r>
              <a:rPr lang="en-GB" sz="1200" b="0" i="0" u="none" strike="noStrike" kern="1200" baseline="0" noProof="0" dirty="0">
                <a:solidFill>
                  <a:schemeClr val="tx1"/>
                </a:solidFill>
                <a:effectLst/>
                <a:latin typeface="+mn-lt"/>
                <a:ea typeface="+mn-ea"/>
                <a:cs typeface="+mn-cs"/>
              </a:rPr>
              <a:t> via procured contract with Ubiquity Press)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The books have gathered more than 40,000 accumulated downloads (to both whole books and chapters.)</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sz="1200" b="0" i="0" u="none" strike="noStrike" kern="1200" baseline="0" noProof="0" dirty="0">
                <a:solidFill>
                  <a:schemeClr val="tx1"/>
                </a:solidFill>
                <a:effectLst/>
                <a:latin typeface="+mn-lt"/>
                <a:ea typeface="+mn-ea"/>
                <a:cs typeface="+mn-cs"/>
              </a:rPr>
              <a:t>400 sold books. </a:t>
            </a:r>
            <a:r>
              <a:rPr lang="en-GB" noProof="0" dirty="0"/>
              <a:t>Print sales are about 2 percent of the downloads (including both whole books and chapters)</a:t>
            </a:r>
          </a:p>
          <a:p>
            <a:pPr marL="171450" marR="0" indent="-171450" algn="l" defTabSz="914400" rtl="0" eaLnBrk="1" fontAlgn="auto" latinLnBrk="0" hangingPunct="1">
              <a:lnSpc>
                <a:spcPct val="100000"/>
              </a:lnSpc>
              <a:spcBef>
                <a:spcPts val="0"/>
              </a:spcBef>
              <a:spcAft>
                <a:spcPts val="0"/>
              </a:spcAft>
              <a:buClrTx/>
              <a:buSzTx/>
              <a:buFont typeface="Arial" charset="0"/>
              <a:buChar char="•"/>
              <a:tabLst/>
              <a:defRPr/>
            </a:pPr>
            <a:endParaRPr lang="en-GB" sz="1200" b="0" i="0" u="none" strike="noStrike" kern="1200" baseline="0" noProof="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fld id="{A9264AB5-3208-46EB-A2CB-53BA67DEFF15}" type="slidenum">
              <a:rPr lang="sv-SE" smtClean="0"/>
              <a:pPr/>
              <a:t>2</a:t>
            </a:fld>
            <a:endParaRPr lang="sv-SE"/>
          </a:p>
        </p:txBody>
      </p:sp>
    </p:spTree>
    <p:extLst>
      <p:ext uri="{BB962C8B-B14F-4D97-AF65-F5344CB8AC3E}">
        <p14:creationId xmlns:p14="http://schemas.microsoft.com/office/powerpoint/2010/main" val="416015680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normAutofit/>
          </a:bodyPr>
          <a:lstStyle/>
          <a:p>
            <a:pPr marL="0" indent="0">
              <a:buFont typeface="Arial" panose="020B0604020202020204" pitchFamily="34" charset="0"/>
              <a:buNone/>
            </a:pPr>
            <a:r>
              <a:rPr lang="en-GB" sz="1200" b="1" dirty="0">
                <a:solidFill>
                  <a:schemeClr val="bg1"/>
                </a:solidFill>
                <a:latin typeface="Verdana" charset="0"/>
                <a:ea typeface="Verdana" charset="0"/>
                <a:cs typeface="Verdana" charset="0"/>
              </a:rPr>
              <a:t>Scholarly publishing as a situated communicative practice</a:t>
            </a:r>
            <a:endParaRPr lang="en-GB" sz="1200" b="0" i="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kern="1200" dirty="0">
                <a:solidFill>
                  <a:schemeClr val="tx1"/>
                </a:solidFill>
                <a:effectLst/>
                <a:latin typeface="+mn-lt"/>
                <a:ea typeface="+mn-ea"/>
                <a:cs typeface="+mn-cs"/>
              </a:rPr>
              <a:t>Etienne Wenger summarizes Communities of Practice (</a:t>
            </a:r>
            <a:r>
              <a:rPr lang="en-GB" sz="1200" b="0" i="0" kern="1200" dirty="0" err="1">
                <a:solidFill>
                  <a:schemeClr val="tx1"/>
                </a:solidFill>
                <a:effectLst/>
                <a:latin typeface="+mn-lt"/>
                <a:ea typeface="+mn-ea"/>
                <a:cs typeface="+mn-cs"/>
              </a:rPr>
              <a:t>CoP</a:t>
            </a:r>
            <a:r>
              <a:rPr lang="en-GB" sz="1200" b="0" i="0" kern="1200" dirty="0">
                <a:solidFill>
                  <a:schemeClr val="tx1"/>
                </a:solidFill>
                <a:effectLst/>
                <a:latin typeface="+mn-lt"/>
                <a:ea typeface="+mn-ea"/>
                <a:cs typeface="+mn-cs"/>
              </a:rPr>
              <a:t>) as “groups of people who share a concern or a passion for something they do and learn how to do it better as they interact regularly.”</a:t>
            </a:r>
          </a:p>
          <a:p>
            <a:pPr marL="171450" indent="-171450">
              <a:buFont typeface="Arial" panose="020B0604020202020204" pitchFamily="34" charset="0"/>
              <a:buChar char="•"/>
            </a:pPr>
            <a:r>
              <a:rPr lang="en-GB" sz="1200" b="0" i="0" kern="1200" noProof="0" dirty="0">
                <a:solidFill>
                  <a:schemeClr val="tx1"/>
                </a:solidFill>
                <a:effectLst/>
                <a:latin typeface="+mn-lt"/>
                <a:ea typeface="+mn-ea"/>
                <a:cs typeface="+mn-cs"/>
              </a:rPr>
              <a:t>Not always intentional learning, and happening in the social process</a:t>
            </a:r>
            <a:endParaRPr lang="en-GB" b="1" noProof="0" dirty="0"/>
          </a:p>
          <a:p>
            <a:pPr marL="171450" indent="-171450">
              <a:buFont typeface="Arial" charset="0"/>
              <a:buChar char="•"/>
            </a:pPr>
            <a:r>
              <a:rPr lang="en-GB" noProof="0" dirty="0"/>
              <a:t>In sciences (all discipline) it takes interaction with others (in context) and sharing of results to move forward.</a:t>
            </a:r>
          </a:p>
          <a:p>
            <a:pPr marL="171450" indent="-171450">
              <a:buFont typeface="Arial" charset="0"/>
              <a:buChar char="•"/>
            </a:pPr>
            <a:r>
              <a:rPr lang="en-GB" noProof="0" dirty="0"/>
              <a:t>The reasons to publish, is not only to gain merit, but also to share results with others to open up for discussions and considerations of different perspectives.</a:t>
            </a:r>
          </a:p>
          <a:p>
            <a:pPr marL="171450" indent="-171450">
              <a:buFont typeface="Arial" charset="0"/>
              <a:buChar char="•"/>
            </a:pPr>
            <a:r>
              <a:rPr lang="en-GB" noProof="0" dirty="0"/>
              <a:t>Meaning is added if you add something to the field, and if you are an active participant in a relevant community of practice</a:t>
            </a:r>
          </a:p>
          <a:p>
            <a:pPr marL="171450" indent="-171450">
              <a:buFont typeface="Arial" charset="0"/>
              <a:buChar char="•"/>
            </a:pPr>
            <a:r>
              <a:rPr lang="en-GB" noProof="0" dirty="0">
                <a:sym typeface="Wingdings"/>
              </a:rPr>
              <a:t>Knowledge is built on the basis of previous findings</a:t>
            </a: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dirty="0">
                <a:effectLst/>
              </a:rPr>
              <a:t>Nielsen, K. H. (2013). Scientific Communication and the Nature of Science. </a:t>
            </a:r>
            <a:r>
              <a:rPr lang="en-GB" i="1" dirty="0">
                <a:effectLst/>
              </a:rPr>
              <a:t>Science &amp; Education</a:t>
            </a:r>
            <a:r>
              <a:rPr lang="en-GB" dirty="0">
                <a:effectLst/>
              </a:rPr>
              <a:t>, </a:t>
            </a:r>
            <a:r>
              <a:rPr lang="en-GB" i="1" dirty="0">
                <a:effectLst/>
              </a:rPr>
              <a:t>22</a:t>
            </a:r>
            <a:r>
              <a:rPr lang="en-GB" dirty="0">
                <a:effectLst/>
              </a:rPr>
              <a:t>(9), 2067–2086. </a:t>
            </a:r>
            <a:r>
              <a:rPr lang="en-GB" dirty="0">
                <a:effectLst/>
                <a:hlinkClick r:id="rId3"/>
              </a:rPr>
              <a:t>https://doi.org/10.1007/s11191-012-9475-3</a:t>
            </a:r>
            <a:endParaRPr lang="en-GB" dirty="0">
              <a:effectLst/>
            </a:endParaRPr>
          </a:p>
          <a:p>
            <a:pPr marL="171450" marR="0" lvl="0" indent="-171450" algn="l" defTabSz="914400" rtl="0" eaLnBrk="1" fontAlgn="auto" latinLnBrk="0" hangingPunct="1">
              <a:lnSpc>
                <a:spcPct val="100000"/>
              </a:lnSpc>
              <a:spcBef>
                <a:spcPts val="0"/>
              </a:spcBef>
              <a:spcAft>
                <a:spcPts val="0"/>
              </a:spcAft>
              <a:buClrTx/>
              <a:buSzTx/>
              <a:buFont typeface="Arial" charset="0"/>
              <a:buChar char="•"/>
              <a:tabLst/>
              <a:defRPr/>
            </a:pPr>
            <a:r>
              <a:rPr lang="en-GB" dirty="0">
                <a:effectLst/>
              </a:rPr>
              <a:t>Read more about communities of practice: Lave, J., &amp; Wenger, E. (1991). </a:t>
            </a:r>
            <a:r>
              <a:rPr lang="en-GB" i="1" dirty="0">
                <a:effectLst/>
              </a:rPr>
              <a:t>Situated learning: legitimate peripheral participation</a:t>
            </a:r>
            <a:r>
              <a:rPr lang="en-GB" dirty="0">
                <a:effectLst/>
              </a:rPr>
              <a:t>. Cambridge: Cambridge Univ. Press.</a:t>
            </a:r>
          </a:p>
        </p:txBody>
      </p:sp>
      <p:sp>
        <p:nvSpPr>
          <p:cNvPr id="4" name="Platshållare för bildnummer 3"/>
          <p:cNvSpPr>
            <a:spLocks noGrp="1"/>
          </p:cNvSpPr>
          <p:nvPr>
            <p:ph type="sldNum" sz="quarter" idx="10"/>
          </p:nvPr>
        </p:nvSpPr>
        <p:spPr/>
        <p:txBody>
          <a:bodyPr/>
          <a:lstStyle/>
          <a:p>
            <a:fld id="{A9264AB5-3208-46EB-A2CB-53BA67DEFF15}" type="slidenum">
              <a:rPr lang="sv-SE" smtClean="0"/>
              <a:pPr/>
              <a:t>3</a:t>
            </a:fld>
            <a:endParaRPr lang="sv-SE"/>
          </a:p>
        </p:txBody>
      </p:sp>
    </p:spTree>
    <p:extLst>
      <p:ext uri="{BB962C8B-B14F-4D97-AF65-F5344CB8AC3E}">
        <p14:creationId xmlns:p14="http://schemas.microsoft.com/office/powerpoint/2010/main" val="112203515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sv-SE" dirty="0" err="1">
                <a:effectLst/>
              </a:rPr>
              <a:t>Who</a:t>
            </a:r>
            <a:r>
              <a:rPr lang="sv-SE" dirty="0">
                <a:effectLst/>
              </a:rPr>
              <a:t> is </a:t>
            </a:r>
            <a:r>
              <a:rPr lang="sv-SE" dirty="0" err="1">
                <a:effectLst/>
              </a:rPr>
              <a:t>responsible</a:t>
            </a:r>
            <a:r>
              <a:rPr lang="sv-SE" dirty="0">
                <a:effectLst/>
              </a:rPr>
              <a:t> for </a:t>
            </a:r>
            <a:r>
              <a:rPr lang="sv-SE" dirty="0" err="1">
                <a:effectLst/>
              </a:rPr>
              <a:t>what</a:t>
            </a:r>
            <a:r>
              <a:rPr lang="sv-SE" dirty="0">
                <a:effectLst/>
              </a:rPr>
              <a:t> </a:t>
            </a:r>
            <a:r>
              <a:rPr lang="sv-SE" dirty="0" err="1">
                <a:effectLst/>
              </a:rPr>
              <a:t>change</a:t>
            </a:r>
            <a:r>
              <a:rPr lang="sv-SE" dirty="0">
                <a:effectLst/>
              </a:rPr>
              <a:t>?</a:t>
            </a:r>
          </a:p>
          <a:p>
            <a:pPr marL="628650" lvl="1" indent="-171450">
              <a:buFont typeface="Arial"/>
              <a:buChar char="•"/>
            </a:pPr>
            <a:r>
              <a:rPr lang="sv-SE" dirty="0">
                <a:effectLst/>
              </a:rPr>
              <a:t>The research </a:t>
            </a:r>
            <a:r>
              <a:rPr lang="sv-SE" dirty="0" err="1">
                <a:effectLst/>
              </a:rPr>
              <a:t>community</a:t>
            </a:r>
            <a:r>
              <a:rPr lang="sv-SE" dirty="0">
                <a:effectLst/>
              </a:rPr>
              <a:t> - </a:t>
            </a:r>
            <a:r>
              <a:rPr lang="sv-SE" dirty="0" err="1">
                <a:effectLst/>
              </a:rPr>
              <a:t>with</a:t>
            </a:r>
            <a:r>
              <a:rPr lang="sv-SE" dirty="0">
                <a:effectLst/>
              </a:rPr>
              <a:t> </a:t>
            </a:r>
            <a:r>
              <a:rPr lang="sv-SE" dirty="0" err="1">
                <a:effectLst/>
              </a:rPr>
              <a:t>decisions</a:t>
            </a:r>
            <a:r>
              <a:rPr lang="sv-SE" dirty="0">
                <a:effectLst/>
              </a:rPr>
              <a:t> on </a:t>
            </a:r>
            <a:r>
              <a:rPr lang="sv-SE" dirty="0" err="1">
                <a:effectLst/>
              </a:rPr>
              <a:t>where</a:t>
            </a:r>
            <a:r>
              <a:rPr lang="sv-SE" dirty="0">
                <a:effectLst/>
              </a:rPr>
              <a:t> to </a:t>
            </a:r>
            <a:r>
              <a:rPr lang="sv-SE" dirty="0" err="1">
                <a:effectLst/>
              </a:rPr>
              <a:t>publish</a:t>
            </a:r>
            <a:r>
              <a:rPr lang="sv-SE" dirty="0">
                <a:effectLst/>
              </a:rPr>
              <a:t> &amp; </a:t>
            </a:r>
            <a:r>
              <a:rPr lang="sv-SE" dirty="0" err="1">
                <a:effectLst/>
              </a:rPr>
              <a:t>editorial</a:t>
            </a:r>
            <a:r>
              <a:rPr lang="sv-SE" dirty="0">
                <a:effectLst/>
              </a:rPr>
              <a:t> </a:t>
            </a:r>
            <a:r>
              <a:rPr lang="sv-SE" dirty="0" err="1">
                <a:effectLst/>
              </a:rPr>
              <a:t>activity</a:t>
            </a:r>
            <a:endParaRPr lang="sv-SE" dirty="0">
              <a:effectLst/>
            </a:endParaRPr>
          </a:p>
          <a:p>
            <a:pPr marL="628650" lvl="1" indent="-171450">
              <a:buFont typeface="Arial"/>
              <a:buChar char="•"/>
            </a:pPr>
            <a:r>
              <a:rPr lang="sv-SE" dirty="0" err="1">
                <a:effectLst/>
              </a:rPr>
              <a:t>Universities</a:t>
            </a:r>
            <a:r>
              <a:rPr lang="sv-SE" dirty="0">
                <a:effectLst/>
              </a:rPr>
              <a:t> &amp; </a:t>
            </a:r>
            <a:r>
              <a:rPr lang="sv-SE" dirty="0" err="1">
                <a:effectLst/>
              </a:rPr>
              <a:t>libraries</a:t>
            </a:r>
            <a:r>
              <a:rPr lang="sv-SE" dirty="0">
                <a:effectLst/>
              </a:rPr>
              <a:t> - read &amp; </a:t>
            </a:r>
            <a:r>
              <a:rPr lang="sv-SE" dirty="0" err="1">
                <a:effectLst/>
              </a:rPr>
              <a:t>publish</a:t>
            </a:r>
            <a:r>
              <a:rPr lang="sv-SE" dirty="0">
                <a:effectLst/>
              </a:rPr>
              <a:t> </a:t>
            </a:r>
            <a:r>
              <a:rPr lang="sv-SE" dirty="0" err="1">
                <a:effectLst/>
              </a:rPr>
              <a:t>agreements</a:t>
            </a:r>
            <a:r>
              <a:rPr lang="sv-SE" dirty="0">
                <a:effectLst/>
              </a:rPr>
              <a:t> &amp; </a:t>
            </a:r>
            <a:r>
              <a:rPr lang="sv-SE" dirty="0" err="1">
                <a:effectLst/>
              </a:rPr>
              <a:t>managing</a:t>
            </a:r>
            <a:r>
              <a:rPr lang="sv-SE" dirty="0">
                <a:effectLst/>
              </a:rPr>
              <a:t> cash </a:t>
            </a:r>
            <a:r>
              <a:rPr lang="sv-SE" dirty="0" err="1">
                <a:effectLst/>
              </a:rPr>
              <a:t>flows</a:t>
            </a:r>
            <a:r>
              <a:rPr lang="sv-SE" dirty="0">
                <a:effectLst/>
              </a:rPr>
              <a:t> &amp; </a:t>
            </a:r>
            <a:r>
              <a:rPr lang="sv-SE" dirty="0" err="1">
                <a:effectLst/>
              </a:rPr>
              <a:t>evaluation</a:t>
            </a:r>
            <a:r>
              <a:rPr lang="sv-SE" dirty="0">
                <a:effectLst/>
              </a:rPr>
              <a:t> </a:t>
            </a:r>
            <a:r>
              <a:rPr lang="sv-SE" dirty="0" err="1">
                <a:effectLst/>
              </a:rPr>
              <a:t>methods</a:t>
            </a:r>
            <a:r>
              <a:rPr lang="sv-SE" dirty="0">
                <a:effectLst/>
              </a:rPr>
              <a:t> (DORA)</a:t>
            </a:r>
          </a:p>
          <a:p>
            <a:pPr marL="628650" lvl="1" indent="-171450">
              <a:buFont typeface="Arial"/>
              <a:buChar char="•"/>
            </a:pPr>
            <a:r>
              <a:rPr lang="sv-SE" dirty="0">
                <a:effectLst/>
              </a:rPr>
              <a:t>Research funders - support &amp; </a:t>
            </a:r>
            <a:r>
              <a:rPr lang="sv-SE" dirty="0" err="1">
                <a:effectLst/>
              </a:rPr>
              <a:t>require</a:t>
            </a:r>
            <a:r>
              <a:rPr lang="sv-SE" dirty="0">
                <a:effectLst/>
              </a:rPr>
              <a:t> OA publishing</a:t>
            </a:r>
            <a:endParaRPr lang="en-GB" baseline="0" noProof="0" dirty="0"/>
          </a:p>
          <a:p>
            <a:pPr marL="171450" indent="-171450">
              <a:buFont typeface="Arial" panose="020B0604020202020204" pitchFamily="34" charset="0"/>
              <a:buChar char="•"/>
            </a:pPr>
            <a:r>
              <a:rPr lang="en-GB" dirty="0">
                <a:solidFill>
                  <a:srgbClr val="0B2853"/>
                </a:solidFill>
              </a:rPr>
              <a:t>EU Framework </a:t>
            </a:r>
          </a:p>
          <a:p>
            <a:pPr marL="628650" lvl="1" indent="-171450">
              <a:buFont typeface="Arial" panose="020B0604020202020204" pitchFamily="34" charset="0"/>
              <a:buChar char="•"/>
            </a:pPr>
            <a:r>
              <a:rPr lang="en-GB" dirty="0">
                <a:solidFill>
                  <a:srgbClr val="0B2853"/>
                </a:solidFill>
              </a:rPr>
              <a:t>Digital Single Market Strategy</a:t>
            </a:r>
          </a:p>
          <a:p>
            <a:pPr marL="628650" lvl="1" indent="-171450">
              <a:buFont typeface="Arial" panose="020B0604020202020204" pitchFamily="34" charset="0"/>
              <a:buChar char="•"/>
            </a:pPr>
            <a:r>
              <a:rPr lang="en-GB" dirty="0">
                <a:solidFill>
                  <a:srgbClr val="0B2853"/>
                </a:solidFill>
              </a:rPr>
              <a:t>Open Access Policy (since 2010)</a:t>
            </a:r>
          </a:p>
          <a:p>
            <a:pPr marL="628650" lvl="1" indent="-171450">
              <a:buFont typeface="Arial" panose="020B0604020202020204" pitchFamily="34" charset="0"/>
              <a:buChar char="•"/>
            </a:pPr>
            <a:r>
              <a:rPr lang="en-GB" dirty="0">
                <a:solidFill>
                  <a:srgbClr val="0B2853"/>
                </a:solidFill>
              </a:rPr>
              <a:t>European Open Science Cloud </a:t>
            </a:r>
          </a:p>
          <a:p>
            <a:pPr marL="171450" indent="-171450">
              <a:buFont typeface="Arial"/>
              <a:buChar char="•"/>
            </a:pPr>
            <a:endParaRPr lang="en-GB" b="1" baseline="0" noProof="0" dirty="0"/>
          </a:p>
        </p:txBody>
      </p:sp>
      <p:sp>
        <p:nvSpPr>
          <p:cNvPr id="4" name="Platshållare för bildnummer 3"/>
          <p:cNvSpPr>
            <a:spLocks noGrp="1"/>
          </p:cNvSpPr>
          <p:nvPr>
            <p:ph type="sldNum" sz="quarter" idx="10"/>
          </p:nvPr>
        </p:nvSpPr>
        <p:spPr/>
        <p:txBody>
          <a:bodyPr/>
          <a:lstStyle/>
          <a:p>
            <a:fld id="{FF63B1BC-8643-D541-8FD9-1465BAAA2F03}" type="slidenum">
              <a:rPr lang="en-GB" smtClean="0"/>
              <a:t>4</a:t>
            </a:fld>
            <a:endParaRPr lang="en-GB"/>
          </a:p>
        </p:txBody>
      </p:sp>
    </p:spTree>
    <p:extLst>
      <p:ext uri="{BB962C8B-B14F-4D97-AF65-F5344CB8AC3E}">
        <p14:creationId xmlns:p14="http://schemas.microsoft.com/office/powerpoint/2010/main" val="3164396788"/>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a:buChar char="•"/>
            </a:pPr>
            <a:r>
              <a:rPr lang="en-GB" baseline="0" noProof="0" dirty="0"/>
              <a:t>Our key objectives are:</a:t>
            </a:r>
          </a:p>
          <a:p>
            <a:pPr marL="628650" lvl="1" indent="-171450">
              <a:buFont typeface="Arial"/>
              <a:buChar char="•"/>
            </a:pPr>
            <a:r>
              <a:rPr lang="en-GB" sz="1200" b="0" i="0" u="none" strike="noStrike" kern="1200" dirty="0">
                <a:solidFill>
                  <a:schemeClr val="tx1"/>
                </a:solidFill>
                <a:effectLst/>
                <a:latin typeface="+mn-lt"/>
                <a:ea typeface="+mn-ea"/>
                <a:cs typeface="+mn-cs"/>
              </a:rPr>
              <a:t>Showcasing current practices for measuring the value and impact of open access monographs.</a:t>
            </a:r>
          </a:p>
          <a:p>
            <a:pPr marL="628650" lvl="1" indent="-171450">
              <a:buFont typeface="Arial"/>
              <a:buChar char="•"/>
            </a:pPr>
            <a:r>
              <a:rPr lang="en-GB" sz="1200" b="0" i="0" u="none" strike="noStrike" kern="1200" dirty="0">
                <a:solidFill>
                  <a:schemeClr val="tx1"/>
                </a:solidFill>
                <a:effectLst/>
                <a:latin typeface="+mn-lt"/>
                <a:ea typeface="+mn-ea"/>
                <a:cs typeface="+mn-cs"/>
              </a:rPr>
              <a:t>Investigating and discussing the value of book metrics.</a:t>
            </a:r>
          </a:p>
          <a:p>
            <a:pPr marL="628650" lvl="1" indent="-171450">
              <a:buFont typeface="Arial"/>
              <a:buChar char="•"/>
            </a:pPr>
            <a:r>
              <a:rPr lang="en-GB" sz="1200" b="0" i="0" u="none" strike="noStrike" kern="1200" dirty="0">
                <a:solidFill>
                  <a:schemeClr val="tx1"/>
                </a:solidFill>
                <a:effectLst/>
                <a:latin typeface="+mn-lt"/>
                <a:ea typeface="+mn-ea"/>
                <a:cs typeface="+mn-cs"/>
              </a:rPr>
              <a:t>Gathering information about authors’ and editors’ understanding of book metrics to be used when developing new bibliometric practices related to open access monographs.</a:t>
            </a:r>
          </a:p>
          <a:p>
            <a:pPr marL="171450" lvl="0" indent="-171450">
              <a:buFont typeface="Arial"/>
              <a:buChar char="•"/>
            </a:pPr>
            <a:r>
              <a:rPr lang="en-GB" sz="1200" b="0" i="0" u="none" strike="noStrike" kern="1200" dirty="0">
                <a:solidFill>
                  <a:schemeClr val="tx1"/>
                </a:solidFill>
                <a:effectLst/>
                <a:latin typeface="+mn-lt"/>
                <a:ea typeface="+mn-ea"/>
                <a:cs typeface="+mn-cs"/>
              </a:rPr>
              <a:t>How do we make the metrics mean something to the community? Should we make them mean anything?</a:t>
            </a:r>
          </a:p>
          <a:p>
            <a:pPr marL="171450" indent="-171450">
              <a:buFont typeface="Arial"/>
              <a:buChar char="•"/>
            </a:pPr>
            <a:endParaRPr lang="en-GB" baseline="0" noProof="0" dirty="0"/>
          </a:p>
        </p:txBody>
      </p:sp>
      <p:sp>
        <p:nvSpPr>
          <p:cNvPr id="4" name="Platshållare för bildnummer 3"/>
          <p:cNvSpPr>
            <a:spLocks noGrp="1"/>
          </p:cNvSpPr>
          <p:nvPr>
            <p:ph type="sldNum" sz="quarter" idx="10"/>
          </p:nvPr>
        </p:nvSpPr>
        <p:spPr/>
        <p:txBody>
          <a:bodyPr/>
          <a:lstStyle/>
          <a:p>
            <a:fld id="{FF63B1BC-8643-D541-8FD9-1465BAAA2F03}" type="slidenum">
              <a:rPr lang="en-GB" smtClean="0"/>
              <a:t>5</a:t>
            </a:fld>
            <a:endParaRPr lang="en-GB"/>
          </a:p>
        </p:txBody>
      </p:sp>
    </p:spTree>
    <p:extLst>
      <p:ext uri="{BB962C8B-B14F-4D97-AF65-F5344CB8AC3E}">
        <p14:creationId xmlns:p14="http://schemas.microsoft.com/office/powerpoint/2010/main" val="8671861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charset="0"/>
              <a:buChar char="•"/>
            </a:pPr>
            <a:r>
              <a:rPr lang="en-GB" noProof="0" dirty="0">
                <a:effectLst/>
              </a:rPr>
              <a:t>Downloads were measured with the tools provided by Ubiquity Press, and we collected data about usage for monographs and for anthologies as whole books as well as for single chapters.</a:t>
            </a:r>
          </a:p>
          <a:p>
            <a:pPr marL="171450" indent="-171450">
              <a:buFont typeface="Arial" charset="0"/>
              <a:buChar char="•"/>
            </a:pPr>
            <a:r>
              <a:rPr lang="en-GB" noProof="0" dirty="0">
                <a:effectLst/>
              </a:rPr>
              <a:t>We could clearly see patterns of usage being influenced by author behaviour, like for example where they chose to share their book (or news about it) or upload it into repositories.</a:t>
            </a:r>
          </a:p>
          <a:p>
            <a:pPr marL="171450" indent="-171450">
              <a:buFont typeface="Arial" charset="0"/>
              <a:buChar char="•"/>
            </a:pPr>
            <a:endParaRPr lang="en-GB" dirty="0">
              <a:effectLst/>
            </a:endParaRPr>
          </a:p>
        </p:txBody>
      </p:sp>
      <p:sp>
        <p:nvSpPr>
          <p:cNvPr id="4" name="Platshållare för bildnummer 3"/>
          <p:cNvSpPr>
            <a:spLocks noGrp="1"/>
          </p:cNvSpPr>
          <p:nvPr>
            <p:ph type="sldNum" sz="quarter" idx="10"/>
          </p:nvPr>
        </p:nvSpPr>
        <p:spPr/>
        <p:txBody>
          <a:bodyPr/>
          <a:lstStyle/>
          <a:p>
            <a:fld id="{FF63B1BC-8643-D541-8FD9-1465BAAA2F03}" type="slidenum">
              <a:rPr lang="en-GB" smtClean="0"/>
              <a:t>6</a:t>
            </a:fld>
            <a:endParaRPr lang="en-GB"/>
          </a:p>
        </p:txBody>
      </p:sp>
    </p:spTree>
    <p:extLst>
      <p:ext uri="{BB962C8B-B14F-4D97-AF65-F5344CB8AC3E}">
        <p14:creationId xmlns:p14="http://schemas.microsoft.com/office/powerpoint/2010/main" val="1753514082"/>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sz="1200" b="0" i="0" kern="1200" noProof="0" dirty="0">
                <a:solidFill>
                  <a:schemeClr val="tx1"/>
                </a:solidFill>
                <a:effectLst/>
                <a:latin typeface="+mn-lt"/>
                <a:ea typeface="+mn-ea"/>
                <a:cs typeface="+mn-cs"/>
              </a:rPr>
              <a:t>Citations were collected with the help of several databases, to look at variations in citation patterns.</a:t>
            </a:r>
          </a:p>
          <a:p>
            <a:pPr marL="171450" indent="-171450">
              <a:buFont typeface="Arial" panose="020B0604020202020204" pitchFamily="34" charset="0"/>
              <a:buChar char="•"/>
            </a:pPr>
            <a:r>
              <a:rPr lang="en-GB" sz="1200" b="0" i="0" kern="1200" noProof="0" dirty="0">
                <a:solidFill>
                  <a:schemeClr val="tx1"/>
                </a:solidFill>
                <a:effectLst/>
                <a:latin typeface="+mn-lt"/>
                <a:ea typeface="+mn-ea"/>
                <a:cs typeface="+mn-cs"/>
              </a:rPr>
              <a:t>We know that the coverage of OA books is patchy across the platforms, depending on their scope so we wanted to capture as much data as possible. </a:t>
            </a:r>
          </a:p>
          <a:p>
            <a:pPr marL="171450" indent="-171450">
              <a:buFont typeface="Arial" panose="020B0604020202020204" pitchFamily="34" charset="0"/>
              <a:buChar char="•"/>
            </a:pPr>
            <a:r>
              <a:rPr lang="en-GB" sz="1200" b="0" i="0" kern="1200" noProof="0" dirty="0">
                <a:solidFill>
                  <a:schemeClr val="tx1"/>
                </a:solidFill>
                <a:effectLst/>
                <a:latin typeface="+mn-lt"/>
                <a:ea typeface="+mn-ea"/>
                <a:cs typeface="+mn-cs"/>
              </a:rPr>
              <a:t>We used data from Google Scholar, Dimensions, Web of Science and </a:t>
            </a:r>
            <a:r>
              <a:rPr lang="en-GB" sz="1200" b="0" i="0" kern="1200" noProof="0" dirty="0" err="1">
                <a:solidFill>
                  <a:schemeClr val="tx1"/>
                </a:solidFill>
                <a:effectLst/>
                <a:latin typeface="+mn-lt"/>
                <a:ea typeface="+mn-ea"/>
                <a:cs typeface="+mn-cs"/>
              </a:rPr>
              <a:t>CrossRef</a:t>
            </a:r>
            <a:endParaRPr lang="en-GB" sz="1200" b="0" i="0" kern="1200" noProof="0" dirty="0">
              <a:solidFill>
                <a:schemeClr val="tx1"/>
              </a:solidFill>
              <a:effectLst/>
              <a:latin typeface="+mn-lt"/>
              <a:ea typeface="+mn-ea"/>
              <a:cs typeface="+mn-cs"/>
            </a:endParaRPr>
          </a:p>
          <a:p>
            <a:pPr marL="171450" indent="-171450">
              <a:buFont typeface="Arial" panose="020B0604020202020204" pitchFamily="34" charset="0"/>
              <a:buChar char="•"/>
            </a:pPr>
            <a:r>
              <a:rPr lang="en-GB" sz="1200" b="0" i="0" kern="1200" noProof="0" dirty="0">
                <a:solidFill>
                  <a:schemeClr val="tx1"/>
                </a:solidFill>
                <a:effectLst/>
                <a:latin typeface="+mn-lt"/>
                <a:ea typeface="+mn-ea"/>
                <a:cs typeface="+mn-cs"/>
              </a:rPr>
              <a:t>Google Scholar had picked up on the highest number of citations, not surprisingly, but if we look at other databases that to a greater extent quality check their content</a:t>
            </a:r>
          </a:p>
          <a:p>
            <a:pPr marL="171450" indent="-171450">
              <a:buFont typeface="Arial" panose="020B0604020202020204" pitchFamily="34" charset="0"/>
              <a:buChar char="•"/>
            </a:pPr>
            <a:endParaRPr lang="en-GB" sz="1200" b="0" i="0" kern="1200" dirty="0">
              <a:solidFill>
                <a:schemeClr val="tx1"/>
              </a:solidFill>
              <a:effectLst/>
              <a:latin typeface="+mn-lt"/>
              <a:ea typeface="+mn-ea"/>
              <a:cs typeface="+mn-cs"/>
            </a:endParaRPr>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63B1BC-8643-D541-8FD9-1465BAAA2F0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7</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556443328"/>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noProof="0" dirty="0"/>
              <a:t>The possible correlation between downloads and citations has been debated at length in the bibliometrics community. Can we really see a connection between online usage and citations. It comes down to the fact that we can’t really measure if someone is ”really reading” the book. That would require some serious MRI equipment and we don’t want to go down that road. </a:t>
            </a:r>
          </a:p>
          <a:p>
            <a:pPr marL="171450" indent="-171450">
              <a:buFont typeface="Arial" panose="020B0604020202020204" pitchFamily="34" charset="0"/>
              <a:buChar char="•"/>
            </a:pPr>
            <a:r>
              <a:rPr lang="en-GB" noProof="0" dirty="0"/>
              <a:t>Citations are, therefore, seen as a way to identify that the book content has been read and that someone found it useful enough to add to their own base of argument for further research.</a:t>
            </a:r>
          </a:p>
          <a:p>
            <a:pPr marL="171450" indent="-171450">
              <a:buFont typeface="Arial" panose="020B0604020202020204" pitchFamily="34" charset="0"/>
              <a:buChar char="•"/>
            </a:pPr>
            <a:r>
              <a:rPr lang="en-GB" noProof="0" dirty="0"/>
              <a:t>Our small study do actually show a correlation between downloads and citations. </a:t>
            </a:r>
          </a:p>
          <a:p>
            <a:pPr marL="171450" indent="-171450">
              <a:buFont typeface="Arial" panose="020B0604020202020204" pitchFamily="34" charset="0"/>
              <a:buChar char="•"/>
            </a:pPr>
            <a:r>
              <a:rPr lang="en-GB" noProof="0" dirty="0"/>
              <a:t>This means that while the meaning and usefulness of measuring citations for books can be debated, it might be that this measure can say something about the impact. </a:t>
            </a:r>
          </a:p>
          <a:p>
            <a:pPr marL="171450" indent="-171450">
              <a:buFont typeface="Arial" panose="020B0604020202020204" pitchFamily="34" charset="0"/>
              <a:buChar char="•"/>
            </a:pPr>
            <a:r>
              <a:rPr lang="en-GB" noProof="0" dirty="0"/>
              <a:t>This should, of course, also be connected to each specific community of practice, as the cultures vary and so does also the practices related to writing and citing.</a:t>
            </a:r>
          </a:p>
        </p:txBody>
      </p:sp>
      <p:sp>
        <p:nvSpPr>
          <p:cNvPr id="4" name="Platshållare för bildnummer 3"/>
          <p:cNvSpPr>
            <a:spLocks noGrp="1"/>
          </p:cNvSpPr>
          <p:nvPr>
            <p:ph type="sldNum" sz="quarter" idx="5"/>
          </p:nvPr>
        </p:nvSpPr>
        <p:spPr/>
        <p:txBody>
          <a:bodyPr/>
          <a:lstStyle/>
          <a:p>
            <a:fld id="{FF63B1BC-8643-D541-8FD9-1465BAAA2F03}" type="slidenum">
              <a:rPr lang="en-GB" smtClean="0"/>
              <a:t>8</a:t>
            </a:fld>
            <a:endParaRPr lang="en-GB"/>
          </a:p>
        </p:txBody>
      </p:sp>
    </p:spTree>
    <p:extLst>
      <p:ext uri="{BB962C8B-B14F-4D97-AF65-F5344CB8AC3E}">
        <p14:creationId xmlns:p14="http://schemas.microsoft.com/office/powerpoint/2010/main" val="3858823493"/>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Platshållare för bildobjekt 1"/>
          <p:cNvSpPr>
            <a:spLocks noGrp="1" noRot="1" noChangeAspect="1"/>
          </p:cNvSpPr>
          <p:nvPr>
            <p:ph type="sldImg"/>
          </p:nvPr>
        </p:nvSpPr>
        <p:spPr/>
      </p:sp>
      <p:sp>
        <p:nvSpPr>
          <p:cNvPr id="3" name="Platshållare för anteckningar 2"/>
          <p:cNvSpPr>
            <a:spLocks noGrp="1"/>
          </p:cNvSpPr>
          <p:nvPr>
            <p:ph type="body" idx="1"/>
          </p:nvPr>
        </p:nvSpPr>
        <p:spPr/>
        <p:txBody>
          <a:bodyPr/>
          <a:lstStyle/>
          <a:p>
            <a:pPr marL="171450" indent="-171450">
              <a:buFont typeface="Arial" panose="020B0604020202020204" pitchFamily="34" charset="0"/>
              <a:buChar char="•"/>
            </a:pPr>
            <a:r>
              <a:rPr lang="en-GB" sz="1200" kern="1200" dirty="0">
                <a:solidFill>
                  <a:schemeClr val="tx1"/>
                </a:solidFill>
                <a:effectLst/>
                <a:latin typeface="+mn-lt"/>
                <a:ea typeface="+mn-ea"/>
                <a:cs typeface="+mn-cs"/>
              </a:rPr>
              <a:t>On Sunday at the HIRMEOS workshop, Lucy Montgomery suggested that author involvement in promoting books makes a huge difference.</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Our survey could be looked at in context to that and also that many traditional metrics may not be fit for purpose for OA monographs</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The survey had a low response rate, so the results are merely an indication and should not be taken as a definitive dataset. Over half of those surveyed were Swedish, but we have checked for bias and there is none</a:t>
            </a:r>
            <a:endParaRPr lang="sv-SE" sz="1200" kern="1200" dirty="0">
              <a:solidFill>
                <a:schemeClr val="tx1"/>
              </a:solidFill>
              <a:effectLst/>
              <a:latin typeface="+mn-lt"/>
              <a:ea typeface="+mn-ea"/>
              <a:cs typeface="+mn-cs"/>
            </a:endParaRPr>
          </a:p>
          <a:p>
            <a:pPr marL="171450" indent="-171450">
              <a:buFont typeface="Arial" panose="020B0604020202020204" pitchFamily="34" charset="0"/>
              <a:buChar char="•"/>
            </a:pPr>
            <a:r>
              <a:rPr lang="en-GB" sz="1200" kern="1200" dirty="0">
                <a:solidFill>
                  <a:schemeClr val="tx1"/>
                </a:solidFill>
                <a:effectLst/>
                <a:latin typeface="+mn-lt"/>
                <a:ea typeface="+mn-ea"/>
                <a:cs typeface="+mn-cs"/>
              </a:rPr>
              <a:t>Many of the authors were well established in academia, had published many books. But they are still pioneers of OA</a:t>
            </a:r>
            <a:endParaRPr lang="sv-SE" sz="1200" kern="1200" dirty="0">
              <a:solidFill>
                <a:schemeClr val="tx1"/>
              </a:solidFill>
              <a:effectLst/>
              <a:latin typeface="+mn-lt"/>
              <a:ea typeface="+mn-ea"/>
              <a:cs typeface="+mn-cs"/>
            </a:endParaRPr>
          </a:p>
          <a:p>
            <a:pPr marL="0" indent="0">
              <a:buFont typeface="Arial" charset="0"/>
              <a:buNone/>
            </a:pPr>
            <a:endParaRPr lang="en-GB" noProof="0" dirty="0"/>
          </a:p>
        </p:txBody>
      </p:sp>
      <p:sp>
        <p:nvSpPr>
          <p:cNvPr id="4" name="Platshållare för bildnummer 3"/>
          <p:cNvSpPr>
            <a:spLocks noGrp="1"/>
          </p:cNvSpPr>
          <p:nvPr>
            <p:ph type="sldNum" sz="quarter" idx="10"/>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fld id="{FF63B1BC-8643-D541-8FD9-1465BAAA2F03}" type="slidenum">
              <a:rPr kumimoji="0" lang="en-GB" sz="1200" b="0" i="0" u="none" strike="noStrike" kern="1200" cap="none" spc="0" normalizeH="0" baseline="0" noProof="0" smtClean="0">
                <a:ln>
                  <a:noFill/>
                </a:ln>
                <a:solidFill>
                  <a:prstClr val="black"/>
                </a:solidFill>
                <a:effectLst/>
                <a:uLnTx/>
                <a:uFillTx/>
                <a:latin typeface="Calibri" panose="020F0502020204030204"/>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9</a:t>
            </a:fld>
            <a:endParaRPr kumimoji="0" lang="en-GB" sz="1200" b="0" i="0" u="none" strike="noStrike" kern="1200" cap="none" spc="0" normalizeH="0" baseline="0" noProof="0">
              <a:ln>
                <a:noFill/>
              </a:ln>
              <a:solidFill>
                <a:prstClr val="black"/>
              </a:solidFill>
              <a:effectLst/>
              <a:uLnTx/>
              <a:uFillTx/>
              <a:latin typeface="Calibri" panose="020F0502020204030204"/>
              <a:ea typeface="+mn-ea"/>
              <a:cs typeface="+mn-cs"/>
            </a:endParaRPr>
          </a:p>
        </p:txBody>
      </p:sp>
    </p:spTree>
    <p:extLst>
      <p:ext uri="{BB962C8B-B14F-4D97-AF65-F5344CB8AC3E}">
        <p14:creationId xmlns:p14="http://schemas.microsoft.com/office/powerpoint/2010/main" val="428485697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sv-SE"/>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sv-SE"/>
          </a:p>
        </p:txBody>
      </p:sp>
      <p:sp>
        <p:nvSpPr>
          <p:cNvPr id="4" name="Date Placeholder 3"/>
          <p:cNvSpPr>
            <a:spLocks noGrp="1"/>
          </p:cNvSpPr>
          <p:nvPr>
            <p:ph type="dt" sz="half" idx="10"/>
          </p:nvPr>
        </p:nvSpPr>
        <p:spPr/>
        <p:txBody>
          <a:bodyPr/>
          <a:lstStyle/>
          <a:p>
            <a:fld id="{6EBCF201-77B9-4947-A35E-00C0DB250225}" type="datetimeFigureOut">
              <a:rPr lang="sv-SE" smtClean="0"/>
              <a:t>2019-06-05</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1169316228"/>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Vertical Text Placeholder 2"/>
          <p:cNvSpPr>
            <a:spLocks noGrp="1"/>
          </p:cNvSpPr>
          <p:nvPr>
            <p:ph type="body" orient="vert" idx="1"/>
          </p:nvPr>
        </p:nvSpPr>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6EBCF201-77B9-4947-A35E-00C0DB250225}" type="datetimeFigureOut">
              <a:rPr lang="sv-SE" smtClean="0"/>
              <a:t>2019-06-05</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2048996594"/>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sv-SE"/>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6EBCF201-77B9-4947-A35E-00C0DB250225}" type="datetimeFigureOut">
              <a:rPr lang="sv-SE" smtClean="0"/>
              <a:t>2019-06-05</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317207494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idx="1"/>
          </p:nvPr>
        </p:nvSpPr>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10"/>
          </p:nvPr>
        </p:nvSpPr>
        <p:spPr/>
        <p:txBody>
          <a:bodyPr/>
          <a:lstStyle/>
          <a:p>
            <a:fld id="{6EBCF201-77B9-4947-A35E-00C0DB250225}" type="datetimeFigureOut">
              <a:rPr lang="sv-SE" smtClean="0"/>
              <a:t>2019-06-05</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239516085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sv-SE"/>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Edit Master text styles</a:t>
            </a:r>
          </a:p>
        </p:txBody>
      </p:sp>
      <p:sp>
        <p:nvSpPr>
          <p:cNvPr id="4" name="Date Placeholder 3"/>
          <p:cNvSpPr>
            <a:spLocks noGrp="1"/>
          </p:cNvSpPr>
          <p:nvPr>
            <p:ph type="dt" sz="half" idx="10"/>
          </p:nvPr>
        </p:nvSpPr>
        <p:spPr/>
        <p:txBody>
          <a:bodyPr/>
          <a:lstStyle/>
          <a:p>
            <a:fld id="{6EBCF201-77B9-4947-A35E-00C0DB250225}" type="datetimeFigureOut">
              <a:rPr lang="sv-SE" smtClean="0"/>
              <a:t>2019-06-05</a:t>
            </a:fld>
            <a:endParaRPr lang="sv-SE"/>
          </a:p>
        </p:txBody>
      </p:sp>
      <p:sp>
        <p:nvSpPr>
          <p:cNvPr id="5" name="Footer Placeholder 4"/>
          <p:cNvSpPr>
            <a:spLocks noGrp="1"/>
          </p:cNvSpPr>
          <p:nvPr>
            <p:ph type="ftr" sz="quarter" idx="11"/>
          </p:nvPr>
        </p:nvSpPr>
        <p:spPr/>
        <p:txBody>
          <a:bodyPr/>
          <a:lstStyle/>
          <a:p>
            <a:endParaRPr lang="sv-SE"/>
          </a:p>
        </p:txBody>
      </p:sp>
      <p:sp>
        <p:nvSpPr>
          <p:cNvPr id="6" name="Slide Number Placeholder 5"/>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729489649"/>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Content Placeholder 2"/>
          <p:cNvSpPr>
            <a:spLocks noGrp="1"/>
          </p:cNvSpPr>
          <p:nvPr>
            <p:ph sz="half" idx="1"/>
          </p:nvPr>
        </p:nvSpPr>
        <p:spPr>
          <a:xfrm>
            <a:off x="838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Content Placeholder 3"/>
          <p:cNvSpPr>
            <a:spLocks noGrp="1"/>
          </p:cNvSpPr>
          <p:nvPr>
            <p:ph sz="half" idx="2"/>
          </p:nvPr>
        </p:nvSpPr>
        <p:spPr>
          <a:xfrm>
            <a:off x="6172200" y="1825625"/>
            <a:ext cx="5181600" cy="435133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Date Placeholder 4"/>
          <p:cNvSpPr>
            <a:spLocks noGrp="1"/>
          </p:cNvSpPr>
          <p:nvPr>
            <p:ph type="dt" sz="half" idx="10"/>
          </p:nvPr>
        </p:nvSpPr>
        <p:spPr/>
        <p:txBody>
          <a:bodyPr/>
          <a:lstStyle/>
          <a:p>
            <a:fld id="{6EBCF201-77B9-4947-A35E-00C0DB250225}" type="datetimeFigureOut">
              <a:rPr lang="sv-SE" smtClean="0"/>
              <a:t>2019-06-05</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35653121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sv-SE"/>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7" name="Date Placeholder 6"/>
          <p:cNvSpPr>
            <a:spLocks noGrp="1"/>
          </p:cNvSpPr>
          <p:nvPr>
            <p:ph type="dt" sz="half" idx="10"/>
          </p:nvPr>
        </p:nvSpPr>
        <p:spPr/>
        <p:txBody>
          <a:bodyPr/>
          <a:lstStyle/>
          <a:p>
            <a:fld id="{6EBCF201-77B9-4947-A35E-00C0DB250225}" type="datetimeFigureOut">
              <a:rPr lang="sv-SE" smtClean="0"/>
              <a:t>2019-06-05</a:t>
            </a:fld>
            <a:endParaRPr lang="sv-SE"/>
          </a:p>
        </p:txBody>
      </p:sp>
      <p:sp>
        <p:nvSpPr>
          <p:cNvPr id="8" name="Footer Placeholder 7"/>
          <p:cNvSpPr>
            <a:spLocks noGrp="1"/>
          </p:cNvSpPr>
          <p:nvPr>
            <p:ph type="ftr" sz="quarter" idx="11"/>
          </p:nvPr>
        </p:nvSpPr>
        <p:spPr/>
        <p:txBody>
          <a:bodyPr/>
          <a:lstStyle/>
          <a:p>
            <a:endParaRPr lang="sv-SE"/>
          </a:p>
        </p:txBody>
      </p:sp>
      <p:sp>
        <p:nvSpPr>
          <p:cNvPr id="9" name="Slide Number Placeholder 8"/>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111857953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sv-SE"/>
          </a:p>
        </p:txBody>
      </p:sp>
      <p:sp>
        <p:nvSpPr>
          <p:cNvPr id="3" name="Date Placeholder 2"/>
          <p:cNvSpPr>
            <a:spLocks noGrp="1"/>
          </p:cNvSpPr>
          <p:nvPr>
            <p:ph type="dt" sz="half" idx="10"/>
          </p:nvPr>
        </p:nvSpPr>
        <p:spPr/>
        <p:txBody>
          <a:bodyPr/>
          <a:lstStyle/>
          <a:p>
            <a:fld id="{6EBCF201-77B9-4947-A35E-00C0DB250225}" type="datetimeFigureOut">
              <a:rPr lang="sv-SE" smtClean="0"/>
              <a:t>2019-06-05</a:t>
            </a:fld>
            <a:endParaRPr lang="sv-SE"/>
          </a:p>
        </p:txBody>
      </p:sp>
      <p:sp>
        <p:nvSpPr>
          <p:cNvPr id="4" name="Footer Placeholder 3"/>
          <p:cNvSpPr>
            <a:spLocks noGrp="1"/>
          </p:cNvSpPr>
          <p:nvPr>
            <p:ph type="ftr" sz="quarter" idx="11"/>
          </p:nvPr>
        </p:nvSpPr>
        <p:spPr/>
        <p:txBody>
          <a:bodyPr/>
          <a:lstStyle/>
          <a:p>
            <a:endParaRPr lang="sv-SE"/>
          </a:p>
        </p:txBody>
      </p:sp>
      <p:sp>
        <p:nvSpPr>
          <p:cNvPr id="5" name="Slide Number Placeholder 4"/>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154724420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6EBCF201-77B9-4947-A35E-00C0DB250225}" type="datetimeFigureOut">
              <a:rPr lang="sv-SE" smtClean="0"/>
              <a:t>2019-06-05</a:t>
            </a:fld>
            <a:endParaRPr lang="sv-SE"/>
          </a:p>
        </p:txBody>
      </p:sp>
      <p:sp>
        <p:nvSpPr>
          <p:cNvPr id="3" name="Footer Placeholder 2"/>
          <p:cNvSpPr>
            <a:spLocks noGrp="1"/>
          </p:cNvSpPr>
          <p:nvPr>
            <p:ph type="ftr" sz="quarter" idx="11"/>
          </p:nvPr>
        </p:nvSpPr>
        <p:spPr/>
        <p:txBody>
          <a:bodyPr/>
          <a:lstStyle/>
          <a:p>
            <a:endParaRPr lang="sv-SE"/>
          </a:p>
        </p:txBody>
      </p:sp>
      <p:sp>
        <p:nvSpPr>
          <p:cNvPr id="4" name="Slide Number Placeholder 3"/>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407264234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EBCF201-77B9-4947-A35E-00C0DB250225}" type="datetimeFigureOut">
              <a:rPr lang="sv-SE" smtClean="0"/>
              <a:t>2019-06-05</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263117061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sv-SE"/>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sv-SE"/>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Edit Master text styles</a:t>
            </a:r>
          </a:p>
        </p:txBody>
      </p:sp>
      <p:sp>
        <p:nvSpPr>
          <p:cNvPr id="5" name="Date Placeholder 4"/>
          <p:cNvSpPr>
            <a:spLocks noGrp="1"/>
          </p:cNvSpPr>
          <p:nvPr>
            <p:ph type="dt" sz="half" idx="10"/>
          </p:nvPr>
        </p:nvSpPr>
        <p:spPr/>
        <p:txBody>
          <a:bodyPr/>
          <a:lstStyle/>
          <a:p>
            <a:fld id="{6EBCF201-77B9-4947-A35E-00C0DB250225}" type="datetimeFigureOut">
              <a:rPr lang="sv-SE" smtClean="0"/>
              <a:t>2019-06-05</a:t>
            </a:fld>
            <a:endParaRPr lang="sv-SE"/>
          </a:p>
        </p:txBody>
      </p:sp>
      <p:sp>
        <p:nvSpPr>
          <p:cNvPr id="6" name="Footer Placeholder 5"/>
          <p:cNvSpPr>
            <a:spLocks noGrp="1"/>
          </p:cNvSpPr>
          <p:nvPr>
            <p:ph type="ftr" sz="quarter" idx="11"/>
          </p:nvPr>
        </p:nvSpPr>
        <p:spPr/>
        <p:txBody>
          <a:bodyPr/>
          <a:lstStyle/>
          <a:p>
            <a:endParaRPr lang="sv-SE"/>
          </a:p>
        </p:txBody>
      </p:sp>
      <p:sp>
        <p:nvSpPr>
          <p:cNvPr id="7" name="Slide Number Placeholder 6"/>
          <p:cNvSpPr>
            <a:spLocks noGrp="1"/>
          </p:cNvSpPr>
          <p:nvPr>
            <p:ph type="sldNum" sz="quarter" idx="12"/>
          </p:nvPr>
        </p:nvSpPr>
        <p:spPr/>
        <p:txBody>
          <a:bodyPr/>
          <a:lstStyle/>
          <a:p>
            <a:fld id="{BCE9CB97-E208-4954-8BBC-4E543C6B40BD}" type="slidenum">
              <a:rPr lang="sv-SE" smtClean="0"/>
              <a:t>‹#›</a:t>
            </a:fld>
            <a:endParaRPr lang="sv-SE"/>
          </a:p>
        </p:txBody>
      </p:sp>
    </p:spTree>
    <p:extLst>
      <p:ext uri="{BB962C8B-B14F-4D97-AF65-F5344CB8AC3E}">
        <p14:creationId xmlns:p14="http://schemas.microsoft.com/office/powerpoint/2010/main" val="17502126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a:t>Click to edit Master title style</a:t>
            </a:r>
            <a:endParaRPr lang="sv-SE"/>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a:t>Edit Master text styles</a:t>
            </a:r>
          </a:p>
          <a:p>
            <a:pPr lvl="1"/>
            <a:r>
              <a:rPr lang="en-US"/>
              <a:t>Second level</a:t>
            </a:r>
          </a:p>
          <a:p>
            <a:pPr lvl="2"/>
            <a:r>
              <a:rPr lang="en-US"/>
              <a:t>Third level</a:t>
            </a:r>
          </a:p>
          <a:p>
            <a:pPr lvl="3"/>
            <a:r>
              <a:rPr lang="en-US"/>
              <a:t>Fourth level</a:t>
            </a:r>
          </a:p>
          <a:p>
            <a:pPr lvl="4"/>
            <a:r>
              <a:rPr lang="en-US"/>
              <a:t>Fifth level</a:t>
            </a:r>
            <a:endParaRPr lang="sv-SE"/>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EBCF201-77B9-4947-A35E-00C0DB250225}" type="datetimeFigureOut">
              <a:rPr lang="sv-SE" smtClean="0"/>
              <a:t>2019-06-05</a:t>
            </a:fld>
            <a:endParaRPr lang="sv-SE"/>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sv-SE"/>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CE9CB97-E208-4954-8BBC-4E543C6B40BD}" type="slidenum">
              <a:rPr lang="sv-SE" smtClean="0"/>
              <a:t>‹#›</a:t>
            </a:fld>
            <a:endParaRPr lang="sv-SE"/>
          </a:p>
        </p:txBody>
      </p:sp>
    </p:spTree>
    <p:extLst>
      <p:ext uri="{BB962C8B-B14F-4D97-AF65-F5344CB8AC3E}">
        <p14:creationId xmlns:p14="http://schemas.microsoft.com/office/powerpoint/2010/main" val="42077544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sv-S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1.png"/><Relationship Id="rId7" Type="http://schemas.openxmlformats.org/officeDocument/2006/relationships/image" Target="../media/image5.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4.png"/><Relationship Id="rId5" Type="http://schemas.openxmlformats.org/officeDocument/2006/relationships/image" Target="../media/image3.svg"/><Relationship Id="rId4" Type="http://schemas.openxmlformats.org/officeDocument/2006/relationships/image" Target="../media/image2.png"/></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14.png"/><Relationship Id="rId2" Type="http://schemas.openxmlformats.org/officeDocument/2006/relationships/notesSlide" Target="../notesSlides/notesSlide11.xml"/><Relationship Id="rId1" Type="http://schemas.openxmlformats.org/officeDocument/2006/relationships/slideLayout" Target="../slideLayouts/slideLayout1.xml"/></Relationships>
</file>

<file path=ppt/slides/_rels/slide12.xml.rels><?xml version="1.0" encoding="UTF-8" standalone="yes"?>
<Relationships xmlns="http://schemas.openxmlformats.org/package/2006/relationships"><Relationship Id="rId3" Type="http://schemas.openxmlformats.org/officeDocument/2006/relationships/image" Target="../media/image15.png"/><Relationship Id="rId2" Type="http://schemas.openxmlformats.org/officeDocument/2006/relationships/notesSlide" Target="../notesSlides/notesSlide12.xml"/><Relationship Id="rId1" Type="http://schemas.openxmlformats.org/officeDocument/2006/relationships/slideLayout" Target="../slideLayouts/slideLayout1.xml"/></Relationships>
</file>

<file path=ppt/slides/_rels/slide13.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6.png"/><Relationship Id="rId2" Type="http://schemas.openxmlformats.org/officeDocument/2006/relationships/notesSlide" Target="../notesSlides/notesSlide14.xml"/><Relationship Id="rId1" Type="http://schemas.openxmlformats.org/officeDocument/2006/relationships/slideLayout" Target="../slideLayouts/slideLayout1.xml"/></Relationships>
</file>

<file path=ppt/slides/_rels/slide15.xml.rels><?xml version="1.0" encoding="UTF-8" standalone="yes"?>
<Relationships xmlns="http://schemas.openxmlformats.org/package/2006/relationships"><Relationship Id="rId3" Type="http://schemas.openxmlformats.org/officeDocument/2006/relationships/hyperlink" Target="https://hal.archives-ouvertes.fr/hal-02141879" TargetMode="External"/><Relationship Id="rId7" Type="http://schemas.openxmlformats.org/officeDocument/2006/relationships/image" Target="../media/image20.png"/><Relationship Id="rId2" Type="http://schemas.openxmlformats.org/officeDocument/2006/relationships/notesSlide" Target="../notesSlides/notesSlide15.xml"/><Relationship Id="rId1" Type="http://schemas.openxmlformats.org/officeDocument/2006/relationships/slideLayout" Target="../slideLayouts/slideLayout2.xml"/><Relationship Id="rId6" Type="http://schemas.openxmlformats.org/officeDocument/2006/relationships/image" Target="../media/image19.png"/><Relationship Id="rId5" Type="http://schemas.openxmlformats.org/officeDocument/2006/relationships/image" Target="../media/image18.jpg"/><Relationship Id="rId4" Type="http://schemas.openxmlformats.org/officeDocument/2006/relationships/image" Target="../media/image17.png"/></Relationships>
</file>

<file path=ppt/slides/_rels/slide16.xml.rels><?xml version="1.0" encoding="UTF-8" standalone="yes"?>
<Relationships xmlns="http://schemas.openxmlformats.org/package/2006/relationships"><Relationship Id="rId3" Type="http://schemas.openxmlformats.org/officeDocument/2006/relationships/image" Target="../media/image21.png"/><Relationship Id="rId2" Type="http://schemas.openxmlformats.org/officeDocument/2006/relationships/notesSlide" Target="../notesSlides/notesSlide16.xml"/><Relationship Id="rId1" Type="http://schemas.openxmlformats.org/officeDocument/2006/relationships/slideLayout" Target="../slideLayouts/slideLayout2.xml"/><Relationship Id="rId5" Type="http://schemas.openxmlformats.org/officeDocument/2006/relationships/image" Target="../media/image14.png"/><Relationship Id="rId4" Type="http://schemas.openxmlformats.org/officeDocument/2006/relationships/image" Target="../media/image15.png"/></Relationships>
</file>

<file path=ppt/slides/_rels/slide17.xml.rels><?xml version="1.0" encoding="UTF-8" standalone="yes"?>
<Relationships xmlns="http://schemas.openxmlformats.org/package/2006/relationships"><Relationship Id="rId8" Type="http://schemas.openxmlformats.org/officeDocument/2006/relationships/hyperlink" Target="https://doi.org/10.17045/sthlmuni.8051717.v1" TargetMode="External"/><Relationship Id="rId3" Type="http://schemas.openxmlformats.org/officeDocument/2006/relationships/hyperlink" Target="https://doi.org/10.5281/zenodo.2644997" TargetMode="External"/><Relationship Id="rId7" Type="http://schemas.openxmlformats.org/officeDocument/2006/relationships/hyperlink" Target="http://repository.jisc.ac.uk/7101/" TargetMode="External"/><Relationship Id="rId2" Type="http://schemas.openxmlformats.org/officeDocument/2006/relationships/notesSlide" Target="../notesSlides/notesSlide17.xml"/><Relationship Id="rId1" Type="http://schemas.openxmlformats.org/officeDocument/2006/relationships/slideLayout" Target="../slideLayouts/slideLayout2.xml"/><Relationship Id="rId6" Type="http://schemas.openxmlformats.org/officeDocument/2006/relationships/hyperlink" Target="http://doi.org/10.5281/zenodo.2644895" TargetMode="External"/><Relationship Id="rId5" Type="http://schemas.openxmlformats.org/officeDocument/2006/relationships/hyperlink" Target="https://openaccess.leidenuniv.nl/handle/1887/68465" TargetMode="External"/><Relationship Id="rId4" Type="http://schemas.openxmlformats.org/officeDocument/2006/relationships/hyperlink" Target="https://doi.org/10.1007/s11191-012-9475-3" TargetMode="External"/></Relationships>
</file>

<file path=ppt/slides/_rels/slide18.xml.rels><?xml version="1.0" encoding="UTF-8" standalone="yes"?>
<Relationships xmlns="http://schemas.openxmlformats.org/package/2006/relationships"><Relationship Id="rId8" Type="http://schemas.openxmlformats.org/officeDocument/2006/relationships/hyperlink" Target="http://www.stockholmuniversitypress.se/" TargetMode="External"/><Relationship Id="rId3" Type="http://schemas.openxmlformats.org/officeDocument/2006/relationships/hyperlink" Target="https://doi.org/10.5281/zenodo.2644996" TargetMode="External"/><Relationship Id="rId7" Type="http://schemas.openxmlformats.org/officeDocument/2006/relationships/hyperlink" Target="https://www.metrics-toolkit.org/" TargetMode="External"/><Relationship Id="rId2" Type="http://schemas.openxmlformats.org/officeDocument/2006/relationships/hyperlink" Target="https://doi.org/10.17045/sthlmuni.8051717.v1" TargetMode="External"/><Relationship Id="rId1" Type="http://schemas.openxmlformats.org/officeDocument/2006/relationships/slideLayout" Target="../slideLayouts/slideLayout2.xml"/><Relationship Id="rId6" Type="http://schemas.openxmlformats.org/officeDocument/2006/relationships/hyperlink" Target="https://operas.hypotheses.org/" TargetMode="External"/><Relationship Id="rId5" Type="http://schemas.openxmlformats.org/officeDocument/2006/relationships/hyperlink" Target="https://www.hirmeos.eu/" TargetMode="External"/><Relationship Id="rId4" Type="http://schemas.openxmlformats.org/officeDocument/2006/relationships/hyperlink" Target="http://www.oapen.org/home" TargetMode="External"/><Relationship Id="rId9" Type="http://schemas.openxmlformats.org/officeDocument/2006/relationships/hyperlink" Target="http://www.su.se/english/"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9.png"/><Relationship Id="rId2" Type="http://schemas.openxmlformats.org/officeDocument/2006/relationships/notesSlide" Target="../notesSlides/notesSlide5.xml"/><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10.png"/><Relationship Id="rId2" Type="http://schemas.openxmlformats.org/officeDocument/2006/relationships/notesSlide" Target="../notesSlides/notesSlide6.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png"/><Relationship Id="rId2" Type="http://schemas.openxmlformats.org/officeDocument/2006/relationships/notesSlide" Target="../notesSlides/notesSlide7.xml"/><Relationship Id="rId1" Type="http://schemas.openxmlformats.org/officeDocument/2006/relationships/slideLayout" Target="../slideLayouts/slideLayout1.xml"/></Relationships>
</file>

<file path=ppt/slides/_rels/slide8.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9.xml"/><Relationship Id="rId1" Type="http://schemas.openxmlformats.org/officeDocument/2006/relationships/slideLayout" Target="../slideLayouts/slideLayout1.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6" name="Rectangle 5"/>
          <p:cNvSpPr/>
          <p:nvPr/>
        </p:nvSpPr>
        <p:spPr>
          <a:xfrm>
            <a:off x="0" y="2857023"/>
            <a:ext cx="12191999" cy="3693319"/>
          </a:xfrm>
          <a:prstGeom prst="rect">
            <a:avLst/>
          </a:prstGeom>
        </p:spPr>
        <p:txBody>
          <a:bodyPr wrap="square">
            <a:spAutoFit/>
          </a:bodyPr>
          <a:lstStyle/>
          <a:p>
            <a:pPr algn="ctr"/>
            <a:r>
              <a:rPr lang="en-GB" sz="4000" b="1" dirty="0">
                <a:solidFill>
                  <a:schemeClr val="bg1"/>
                </a:solidFill>
                <a:latin typeface="Verdana" panose="020B0604030504040204" pitchFamily="34" charset="0"/>
                <a:ea typeface="Verdana" panose="020B0604030504040204" pitchFamily="34" charset="0"/>
                <a:cs typeface="Verdana" panose="020B0604030504040204" pitchFamily="34" charset="0"/>
              </a:rPr>
              <a:t>The significant difference in impact </a:t>
            </a:r>
            <a:br>
              <a:rPr lang="en-GB" sz="4400" b="1" dirty="0">
                <a:solidFill>
                  <a:schemeClr val="bg1"/>
                </a:solidFill>
                <a:latin typeface="Verdana" panose="020B0604030504040204" pitchFamily="34" charset="0"/>
                <a:ea typeface="Verdana" panose="020B0604030504040204" pitchFamily="34" charset="0"/>
                <a:cs typeface="Verdana" panose="020B0604030504040204" pitchFamily="34" charset="0"/>
              </a:rPr>
            </a:br>
            <a:r>
              <a:rPr lang="en-GB" sz="2000" b="1" i="1" dirty="0">
                <a:solidFill>
                  <a:schemeClr val="bg1"/>
                </a:solidFill>
                <a:latin typeface="Verdana" panose="020B0604030504040204" pitchFamily="34" charset="0"/>
                <a:ea typeface="Verdana" panose="020B0604030504040204" pitchFamily="34" charset="0"/>
                <a:cs typeface="Verdana" panose="020B0604030504040204" pitchFamily="34" charset="0"/>
              </a:rPr>
              <a:t>an exploratory study about the meaning </a:t>
            </a:r>
          </a:p>
          <a:p>
            <a:pPr algn="ctr"/>
            <a:r>
              <a:rPr lang="en-GB" sz="2000" b="1" i="1" dirty="0">
                <a:solidFill>
                  <a:schemeClr val="bg1"/>
                </a:solidFill>
                <a:latin typeface="Verdana" panose="020B0604030504040204" pitchFamily="34" charset="0"/>
                <a:ea typeface="Verdana" panose="020B0604030504040204" pitchFamily="34" charset="0"/>
                <a:cs typeface="Verdana" panose="020B0604030504040204" pitchFamily="34" charset="0"/>
              </a:rPr>
              <a:t>and value of metrics for open access monographs</a:t>
            </a:r>
            <a:endParaRPr lang="en-GB" sz="2000" b="1" dirty="0">
              <a:solidFill>
                <a:schemeClr val="bg1"/>
              </a:solidFill>
              <a:effectLst/>
              <a:latin typeface="+mj-lt"/>
              <a:ea typeface="Verdana" panose="020B0604030504040204" pitchFamily="34" charset="0"/>
              <a:cs typeface="Verdana" panose="020B0604030504040204" pitchFamily="34" charset="0"/>
            </a:endParaRPr>
          </a:p>
          <a:p>
            <a:pPr algn="ctr"/>
            <a:endParaRPr lang="en-GB" sz="2400" b="1" dirty="0">
              <a:solidFill>
                <a:schemeClr val="bg1"/>
              </a:solidFill>
              <a:effectLst/>
              <a:latin typeface="+mj-lt"/>
              <a:ea typeface="Verdana" panose="020B0604030504040204" pitchFamily="34" charset="0"/>
              <a:cs typeface="Verdana" panose="020B0604030504040204" pitchFamily="34" charset="0"/>
            </a:endParaRPr>
          </a:p>
          <a:p>
            <a:pPr algn="ctr"/>
            <a:r>
              <a:rPr lang="en-GB" sz="2400" b="1" dirty="0">
                <a:solidFill>
                  <a:schemeClr val="bg1"/>
                </a:solidFill>
                <a:effectLst/>
                <a:latin typeface="+mj-lt"/>
                <a:ea typeface="Verdana" panose="020B0604030504040204" pitchFamily="34" charset="0"/>
                <a:cs typeface="Verdana" panose="020B0604030504040204" pitchFamily="34" charset="0"/>
              </a:rPr>
              <a:t>Sofie Wennström | Graham Stone</a:t>
            </a:r>
          </a:p>
          <a:p>
            <a:pPr algn="ctr"/>
            <a:r>
              <a:rPr lang="en-GB" dirty="0">
                <a:solidFill>
                  <a:schemeClr val="bg1"/>
                </a:solidFill>
                <a:ea typeface="Verdana" panose="020B0604030504040204" pitchFamily="34" charset="0"/>
                <a:cs typeface="Verdana" panose="020B0604030504040204" pitchFamily="34" charset="0"/>
              </a:rPr>
              <a:t>Stockholm University Library | </a:t>
            </a:r>
            <a:r>
              <a:rPr lang="en-GB" dirty="0" err="1">
                <a:solidFill>
                  <a:schemeClr val="bg1"/>
                </a:solidFill>
                <a:ea typeface="Verdana" panose="020B0604030504040204" pitchFamily="34" charset="0"/>
                <a:cs typeface="Verdana" panose="020B0604030504040204" pitchFamily="34" charset="0"/>
              </a:rPr>
              <a:t>Jisc</a:t>
            </a:r>
            <a:endParaRPr lang="en-GB" dirty="0">
              <a:solidFill>
                <a:schemeClr val="bg1"/>
              </a:solidFill>
              <a:ea typeface="Verdana" panose="020B0604030504040204" pitchFamily="34" charset="0"/>
              <a:cs typeface="Verdana" panose="020B0604030504040204" pitchFamily="34" charset="0"/>
            </a:endParaRPr>
          </a:p>
          <a:p>
            <a:pPr algn="ctr"/>
            <a:r>
              <a:rPr lang="en-GB" sz="1600" dirty="0">
                <a:solidFill>
                  <a:schemeClr val="bg1"/>
                </a:solidFill>
                <a:ea typeface="Verdana" panose="020B0604030504040204" pitchFamily="34" charset="0"/>
                <a:cs typeface="Verdana" panose="020B0604030504040204" pitchFamily="34" charset="0"/>
              </a:rPr>
              <a:t>@</a:t>
            </a:r>
            <a:r>
              <a:rPr lang="en-GB" sz="1600" dirty="0" err="1">
                <a:solidFill>
                  <a:schemeClr val="bg1"/>
                </a:solidFill>
                <a:ea typeface="Verdana" panose="020B0604030504040204" pitchFamily="34" charset="0"/>
                <a:cs typeface="Verdana" panose="020B0604030504040204" pitchFamily="34" charset="0"/>
              </a:rPr>
              <a:t>SofieWennstrom</a:t>
            </a:r>
            <a:r>
              <a:rPr lang="en-GB" sz="1600" dirty="0">
                <a:solidFill>
                  <a:schemeClr val="bg1"/>
                </a:solidFill>
                <a:ea typeface="Verdana" panose="020B0604030504040204" pitchFamily="34" charset="0"/>
                <a:cs typeface="Verdana" panose="020B0604030504040204" pitchFamily="34" charset="0"/>
              </a:rPr>
              <a:t> | @</a:t>
            </a:r>
            <a:r>
              <a:rPr lang="en-GB" sz="1600" dirty="0" err="1">
                <a:solidFill>
                  <a:schemeClr val="bg1"/>
                </a:solidFill>
                <a:ea typeface="Verdana" panose="020B0604030504040204" pitchFamily="34" charset="0"/>
                <a:cs typeface="Verdana" panose="020B0604030504040204" pitchFamily="34" charset="0"/>
              </a:rPr>
              <a:t>SthlmUniPress</a:t>
            </a:r>
            <a:r>
              <a:rPr lang="en-GB" sz="1600" dirty="0">
                <a:solidFill>
                  <a:schemeClr val="bg1"/>
                </a:solidFill>
                <a:ea typeface="Verdana" panose="020B0604030504040204" pitchFamily="34" charset="0"/>
                <a:cs typeface="Verdana" panose="020B0604030504040204" pitchFamily="34" charset="0"/>
              </a:rPr>
              <a:t> |  @</a:t>
            </a:r>
            <a:r>
              <a:rPr lang="en-GB" sz="1600" dirty="0" err="1">
                <a:solidFill>
                  <a:schemeClr val="bg1"/>
                </a:solidFill>
                <a:ea typeface="Verdana" panose="020B0604030504040204" pitchFamily="34" charset="0"/>
                <a:cs typeface="Verdana" panose="020B0604030504040204" pitchFamily="34" charset="0"/>
              </a:rPr>
              <a:t>Graham_Stone</a:t>
            </a:r>
            <a:endParaRPr lang="en-GB" sz="1600" dirty="0">
              <a:solidFill>
                <a:schemeClr val="bg1"/>
              </a:solidFill>
              <a:ea typeface="Verdana" panose="020B0604030504040204" pitchFamily="34" charset="0"/>
              <a:cs typeface="Verdana" panose="020B0604030504040204" pitchFamily="34" charset="0"/>
            </a:endParaRPr>
          </a:p>
          <a:p>
            <a:pPr algn="ctr"/>
            <a:endParaRPr lang="en-GB" sz="1600" dirty="0">
              <a:solidFill>
                <a:schemeClr val="bg1"/>
              </a:solidFill>
              <a:ea typeface="Verdana" panose="020B0604030504040204" pitchFamily="34" charset="0"/>
              <a:cs typeface="Verdana" panose="020B0604030504040204" pitchFamily="34" charset="0"/>
            </a:endParaRPr>
          </a:p>
          <a:p>
            <a:pPr algn="ctr"/>
            <a:endParaRPr lang="en-GB" sz="1600" dirty="0">
              <a:solidFill>
                <a:schemeClr val="bg1"/>
              </a:solidFill>
              <a:ea typeface="Verdana" panose="020B0604030504040204" pitchFamily="34" charset="0"/>
              <a:cs typeface="Verdana" panose="020B0604030504040204" pitchFamily="34" charset="0"/>
            </a:endParaRPr>
          </a:p>
          <a:p>
            <a:pPr algn="ctr"/>
            <a:r>
              <a:rPr lang="en-GB" sz="1600" i="1" dirty="0">
                <a:solidFill>
                  <a:schemeClr val="bg1"/>
                </a:solidFill>
                <a:ea typeface="Verdana" panose="020B0604030504040204" pitchFamily="34" charset="0"/>
                <a:cs typeface="Verdana" panose="020B0604030504040204" pitchFamily="34" charset="0"/>
              </a:rPr>
              <a:t>Paper presentation at the </a:t>
            </a:r>
            <a:r>
              <a:rPr lang="en-GB" sz="1600" i="1" dirty="0" err="1">
                <a:solidFill>
                  <a:schemeClr val="bg1"/>
                </a:solidFill>
                <a:ea typeface="Verdana" panose="020B0604030504040204" pitchFamily="34" charset="0"/>
                <a:cs typeface="Verdana" panose="020B0604030504040204" pitchFamily="34" charset="0"/>
              </a:rPr>
              <a:t>Elpub</a:t>
            </a:r>
            <a:r>
              <a:rPr lang="en-GB" sz="1600" i="1" dirty="0">
                <a:solidFill>
                  <a:schemeClr val="bg1"/>
                </a:solidFill>
                <a:ea typeface="Verdana" panose="020B0604030504040204" pitchFamily="34" charset="0"/>
                <a:cs typeface="Verdana" panose="020B0604030504040204" pitchFamily="34" charset="0"/>
              </a:rPr>
              <a:t> Conference, Marseille, France, June 4</a:t>
            </a:r>
            <a:r>
              <a:rPr lang="en-GB" sz="1600" i="1" baseline="30000" dirty="0">
                <a:solidFill>
                  <a:schemeClr val="bg1"/>
                </a:solidFill>
                <a:ea typeface="Verdana" panose="020B0604030504040204" pitchFamily="34" charset="0"/>
                <a:cs typeface="Verdana" panose="020B0604030504040204" pitchFamily="34" charset="0"/>
              </a:rPr>
              <a:t>th</a:t>
            </a:r>
            <a:r>
              <a:rPr lang="en-GB" sz="1600" i="1" dirty="0">
                <a:solidFill>
                  <a:schemeClr val="bg1"/>
                </a:solidFill>
                <a:ea typeface="Verdana" panose="020B0604030504040204" pitchFamily="34" charset="0"/>
                <a:cs typeface="Verdana" panose="020B0604030504040204" pitchFamily="34" charset="0"/>
              </a:rPr>
              <a:t> 2019</a:t>
            </a:r>
          </a:p>
          <a:p>
            <a:pPr algn="ctr"/>
            <a:endParaRPr lang="en-GB" sz="2400" dirty="0">
              <a:solidFill>
                <a:schemeClr val="bg1"/>
              </a:solidFill>
              <a:effectLst/>
              <a:latin typeface="+mj-lt"/>
              <a:ea typeface="Verdana" panose="020B0604030504040204" pitchFamily="34" charset="0"/>
              <a:cs typeface="Verdana" panose="020B0604030504040204" pitchFamily="34" charset="0"/>
            </a:endParaRPr>
          </a:p>
        </p:txBody>
      </p:sp>
      <p:pic>
        <p:nvPicPr>
          <p:cNvPr id="4" name="Bildobjekt 3">
            <a:extLst>
              <a:ext uri="{FF2B5EF4-FFF2-40B4-BE49-F238E27FC236}">
                <a16:creationId xmlns:a16="http://schemas.microsoft.com/office/drawing/2014/main" id="{1452299F-8497-F045-A305-97D21D924E1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138726" y="933775"/>
            <a:ext cx="1914546" cy="1404000"/>
          </a:xfrm>
          <a:prstGeom prst="rect">
            <a:avLst/>
          </a:prstGeom>
        </p:spPr>
      </p:pic>
      <p:pic>
        <p:nvPicPr>
          <p:cNvPr id="5" name="Bild 4">
            <a:extLst>
              <a:ext uri="{FF2B5EF4-FFF2-40B4-BE49-F238E27FC236}">
                <a16:creationId xmlns:a16="http://schemas.microsoft.com/office/drawing/2014/main" id="{2844A68D-932D-9D41-9D11-FA3C2A34B5BF}"/>
              </a:ext>
            </a:extLst>
          </p:cNvPr>
          <p:cNvPicPr>
            <a:picLocks noChangeAspect="1"/>
          </p:cNvPicPr>
          <p:nvPr/>
        </p:nvPicPr>
        <p:blipFill>
          <a:blip r:embed="rId4" cstate="print">
            <a:extLst>
              <a:ext uri="{28A0092B-C50C-407E-A947-70E740481C1C}">
                <a14:useLocalDpi xmlns:a14="http://schemas.microsoft.com/office/drawing/2010/main" val="0"/>
              </a:ext>
              <a:ext uri="{96DAC541-7B7A-43D3-8B79-37D633B846F1}">
                <asvg:svgBlip xmlns:asvg="http://schemas.microsoft.com/office/drawing/2016/SVG/main" r:embed="rId5"/>
              </a:ext>
            </a:extLst>
          </a:blip>
          <a:stretch>
            <a:fillRect/>
          </a:stretch>
        </p:blipFill>
        <p:spPr>
          <a:xfrm>
            <a:off x="371475" y="6370990"/>
            <a:ext cx="838200" cy="292100"/>
          </a:xfrm>
          <a:prstGeom prst="rect">
            <a:avLst/>
          </a:prstGeom>
        </p:spPr>
      </p:pic>
      <p:pic>
        <p:nvPicPr>
          <p:cNvPr id="3" name="Bildobjekt 2">
            <a:extLst>
              <a:ext uri="{FF2B5EF4-FFF2-40B4-BE49-F238E27FC236}">
                <a16:creationId xmlns:a16="http://schemas.microsoft.com/office/drawing/2014/main" id="{53164171-D6BD-DC47-8202-81980E204E20}"/>
              </a:ext>
            </a:extLst>
          </p:cNvPr>
          <p:cNvPicPr>
            <a:picLocks noChangeAspect="1"/>
          </p:cNvPicPr>
          <p:nvPr/>
        </p:nvPicPr>
        <p:blipFill>
          <a:blip r:embed="rId6">
            <a:extLst>
              <a:ext uri="{28A0092B-C50C-407E-A947-70E740481C1C}">
                <a14:useLocalDpi xmlns:a14="http://schemas.microsoft.com/office/drawing/2010/main" val="0"/>
              </a:ext>
            </a:extLst>
          </a:blip>
          <a:stretch>
            <a:fillRect/>
          </a:stretch>
        </p:blipFill>
        <p:spPr>
          <a:xfrm>
            <a:off x="2162170" y="933775"/>
            <a:ext cx="1437428" cy="1404000"/>
          </a:xfrm>
          <a:prstGeom prst="rect">
            <a:avLst/>
          </a:prstGeom>
        </p:spPr>
      </p:pic>
      <p:pic>
        <p:nvPicPr>
          <p:cNvPr id="8" name="Bildobjekt 7">
            <a:extLst>
              <a:ext uri="{FF2B5EF4-FFF2-40B4-BE49-F238E27FC236}">
                <a16:creationId xmlns:a16="http://schemas.microsoft.com/office/drawing/2014/main" id="{A873FC65-8DF2-1844-815A-4FFA1A4C4B4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039164" y="933775"/>
            <a:ext cx="1586864" cy="1551600"/>
          </a:xfrm>
          <a:prstGeom prst="rect">
            <a:avLst/>
          </a:prstGeom>
        </p:spPr>
      </p:pic>
    </p:spTree>
    <p:extLst>
      <p:ext uri="{BB962C8B-B14F-4D97-AF65-F5344CB8AC3E}">
        <p14:creationId xmlns:p14="http://schemas.microsoft.com/office/powerpoint/2010/main" val="3809158743"/>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FC18CFC3-B861-C747-99AF-E960D4FFBABF}"/>
              </a:ext>
            </a:extLst>
          </p:cNvPr>
          <p:cNvSpPr>
            <a:spLocks noGrp="1"/>
          </p:cNvSpPr>
          <p:nvPr>
            <p:ph type="title"/>
          </p:nvPr>
        </p:nvSpPr>
        <p:spPr>
          <a:xfrm>
            <a:off x="0" y="365125"/>
            <a:ext cx="12192000" cy="1209675"/>
          </a:xfrm>
        </p:spPr>
        <p:txBody>
          <a:bodyPr/>
          <a:lstStyle/>
          <a:p>
            <a:pPr algn="ctr"/>
            <a:r>
              <a:rPr lang="en-GB" b="1" dirty="0">
                <a:solidFill>
                  <a:srgbClr val="0B2853"/>
                </a:solidFill>
                <a:latin typeface="Verdana" panose="020B0604030504040204" pitchFamily="34" charset="0"/>
                <a:ea typeface="Verdana" panose="020B0604030504040204" pitchFamily="34" charset="0"/>
                <a:cs typeface="Verdana" panose="020B0604030504040204" pitchFamily="34" charset="0"/>
              </a:rPr>
              <a:t>Q: Why publish Open Access?</a:t>
            </a:r>
          </a:p>
        </p:txBody>
      </p:sp>
      <p:sp>
        <p:nvSpPr>
          <p:cNvPr id="3" name="Platshållare för innehåll 2">
            <a:extLst>
              <a:ext uri="{FF2B5EF4-FFF2-40B4-BE49-F238E27FC236}">
                <a16:creationId xmlns:a16="http://schemas.microsoft.com/office/drawing/2014/main" id="{E1FC58C3-88D6-A944-AD46-D30C7C0ACE4C}"/>
              </a:ext>
            </a:extLst>
          </p:cNvPr>
          <p:cNvSpPr>
            <a:spLocks noGrp="1"/>
          </p:cNvSpPr>
          <p:nvPr>
            <p:ph idx="1"/>
          </p:nvPr>
        </p:nvSpPr>
        <p:spPr>
          <a:xfrm>
            <a:off x="812800" y="1800224"/>
            <a:ext cx="11023600" cy="4549775"/>
          </a:xfrm>
        </p:spPr>
        <p:txBody>
          <a:bodyPr>
            <a:normAutofit fontScale="92500" lnSpcReduction="10000"/>
          </a:bodyPr>
          <a:lstStyle/>
          <a:p>
            <a:pPr marL="0" indent="0">
              <a:buNone/>
            </a:pPr>
            <a:r>
              <a:rPr lang="en-GB" dirty="0">
                <a:solidFill>
                  <a:srgbClr val="0B2853"/>
                </a:solidFill>
              </a:rPr>
              <a:t>”To make a symbolic statement about the monopoly effects of commercial presses and to practically make the research more accessible.”</a:t>
            </a:r>
          </a:p>
          <a:p>
            <a:pPr marL="0" indent="0">
              <a:buNone/>
            </a:pPr>
            <a:endParaRPr lang="en-GB" dirty="0">
              <a:solidFill>
                <a:srgbClr val="0B2853"/>
              </a:solidFill>
            </a:endParaRPr>
          </a:p>
          <a:p>
            <a:pPr marL="0" indent="0">
              <a:buNone/>
            </a:pPr>
            <a:r>
              <a:rPr lang="en-GB" dirty="0">
                <a:solidFill>
                  <a:srgbClr val="0B2853"/>
                </a:solidFill>
              </a:rPr>
              <a:t>”The book is a textbook for students. Me and my co-editor wanted to make it as available as possible for the students. ”</a:t>
            </a:r>
          </a:p>
          <a:p>
            <a:pPr marL="0" indent="0">
              <a:buNone/>
            </a:pPr>
            <a:endParaRPr lang="en-GB" dirty="0">
              <a:solidFill>
                <a:srgbClr val="0B2853"/>
              </a:solidFill>
            </a:endParaRPr>
          </a:p>
          <a:p>
            <a:pPr marL="0" indent="0">
              <a:buNone/>
            </a:pPr>
            <a:r>
              <a:rPr lang="en-GB" dirty="0">
                <a:solidFill>
                  <a:srgbClr val="0B2853"/>
                </a:solidFill>
              </a:rPr>
              <a:t>”Mainly because it was a requirement from the funder, but also because I was curious to see how this would work out.”</a:t>
            </a:r>
          </a:p>
          <a:p>
            <a:pPr marL="0" indent="0">
              <a:buNone/>
            </a:pPr>
            <a:endParaRPr lang="en-GB" dirty="0">
              <a:solidFill>
                <a:srgbClr val="0B2853"/>
              </a:solidFill>
            </a:endParaRPr>
          </a:p>
          <a:p>
            <a:pPr marL="0" indent="0">
              <a:buNone/>
            </a:pPr>
            <a:r>
              <a:rPr lang="en-GB" dirty="0">
                <a:solidFill>
                  <a:srgbClr val="0B2853"/>
                </a:solidFill>
              </a:rPr>
              <a:t>“To have more readers and more direct feedback and to skip the marketing aspect”</a:t>
            </a:r>
          </a:p>
        </p:txBody>
      </p:sp>
    </p:spTree>
    <p:extLst>
      <p:ext uri="{BB962C8B-B14F-4D97-AF65-F5344CB8AC3E}">
        <p14:creationId xmlns:p14="http://schemas.microsoft.com/office/powerpoint/2010/main" val="32987843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rgbClr val="0B2853"/>
        </a:solidFill>
        <a:effectLst/>
      </p:bgPr>
    </p:bg>
    <p:spTree>
      <p:nvGrpSpPr>
        <p:cNvPr id="1" name=""/>
        <p:cNvGrpSpPr/>
        <p:nvPr/>
      </p:nvGrpSpPr>
      <p:grpSpPr>
        <a:xfrm>
          <a:off x="0" y="0"/>
          <a:ext cx="0" cy="0"/>
          <a:chOff x="0" y="0"/>
          <a:chExt cx="0" cy="0"/>
        </a:xfrm>
      </p:grpSpPr>
      <p:sp>
        <p:nvSpPr>
          <p:cNvPr id="6" name="Rectangle 5"/>
          <p:cNvSpPr/>
          <p:nvPr/>
        </p:nvSpPr>
        <p:spPr>
          <a:xfrm>
            <a:off x="1612842" y="3757961"/>
            <a:ext cx="8966315" cy="2430922"/>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Downloads scored highest and citations were ranked second</a:t>
            </a:r>
          </a:p>
          <a:p>
            <a:pPr marL="342900" lvl="0" indent="-342900">
              <a:lnSpc>
                <a:spcPct val="150000"/>
              </a:lnSpc>
              <a:buFont typeface="Arial" panose="020B0604020202020204" pitchFamily="34" charset="0"/>
              <a:buChar char="•"/>
              <a:defRPr/>
            </a:pPr>
            <a:r>
              <a:rPr lang="en-GB" sz="2600" dirty="0">
                <a:solidFill>
                  <a:prstClr val="white"/>
                </a:solidFill>
                <a:latin typeface="Calibri" charset="0"/>
                <a:ea typeface="Calibri" charset="0"/>
                <a:cs typeface="Calibri" charset="0"/>
              </a:rPr>
              <a:t>Twitter mentions was the least valuable measure</a:t>
            </a:r>
          </a:p>
          <a:p>
            <a:pPr marL="342900" lvl="0" indent="-342900">
              <a:lnSpc>
                <a:spcPct val="150000"/>
              </a:lnSpc>
              <a:buFont typeface="Arial" panose="020B0604020202020204" pitchFamily="34" charset="0"/>
              <a:buChar char="•"/>
              <a:defRPr/>
            </a:pPr>
            <a:r>
              <a:rPr lang="en-GB" sz="2600" dirty="0">
                <a:solidFill>
                  <a:prstClr val="white"/>
                </a:solidFill>
                <a:latin typeface="Calibri" charset="0"/>
                <a:ea typeface="Calibri" charset="0"/>
                <a:cs typeface="Calibri" charset="0"/>
              </a:rPr>
              <a:t>Mentions in the news and number of sold print books was also rather popular answers.</a:t>
            </a:r>
            <a:endParaRPr kumimoji="0" lang="en-GB" sz="2600" b="0" i="0" u="none" strike="noStrike" kern="1200" cap="none" spc="0" normalizeH="0" baseline="0" dirty="0">
              <a:ln>
                <a:noFill/>
              </a:ln>
              <a:solidFill>
                <a:prstClr val="white"/>
              </a:solidFill>
              <a:effectLst/>
              <a:uLnTx/>
              <a:uFillTx/>
              <a:latin typeface="Calibri" charset="0"/>
              <a:ea typeface="Calibri" charset="0"/>
              <a:cs typeface="Calibri" charset="0"/>
            </a:endParaRPr>
          </a:p>
        </p:txBody>
      </p:sp>
      <p:sp>
        <p:nvSpPr>
          <p:cNvPr id="7" name="Rectangle 5"/>
          <p:cNvSpPr/>
          <p:nvPr/>
        </p:nvSpPr>
        <p:spPr>
          <a:xfrm>
            <a:off x="0" y="2933821"/>
            <a:ext cx="12192000" cy="59979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prstClr val="white"/>
                </a:solidFill>
                <a:latin typeface="Verdana" panose="020B0604030504040204" pitchFamily="34" charset="0"/>
                <a:ea typeface="Verdana" panose="020B0604030504040204" pitchFamily="34" charset="0"/>
                <a:cs typeface="Verdana" panose="020B0604030504040204" pitchFamily="34" charset="0"/>
              </a:rPr>
              <a:t>What metrics have the most value?</a:t>
            </a:r>
            <a:endParaRPr kumimoji="0" lang="en-GB" sz="3200" b="1" i="0" u="none" strike="noStrike" kern="1200" cap="none" spc="0" normalizeH="0" baseline="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9" name="Picture 1">
            <a:extLst>
              <a:ext uri="{FF2B5EF4-FFF2-40B4-BE49-F238E27FC236}">
                <a16:creationId xmlns:a16="http://schemas.microsoft.com/office/drawing/2014/main" id="{F99114DF-5F4D-DD49-8812-B899F019A3D9}"/>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000" y="708920"/>
            <a:ext cx="1800000" cy="1800000"/>
          </a:xfrm>
          <a:prstGeom prst="rect">
            <a:avLst/>
          </a:prstGeom>
        </p:spPr>
      </p:pic>
    </p:spTree>
    <p:extLst>
      <p:ext uri="{BB962C8B-B14F-4D97-AF65-F5344CB8AC3E}">
        <p14:creationId xmlns:p14="http://schemas.microsoft.com/office/powerpoint/2010/main" val="312501073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bg>
      <p:bgPr>
        <a:solidFill>
          <a:srgbClr val="0B2853"/>
        </a:solidFill>
        <a:effectLst/>
      </p:bgPr>
    </p:bg>
    <p:spTree>
      <p:nvGrpSpPr>
        <p:cNvPr id="1" name=""/>
        <p:cNvGrpSpPr/>
        <p:nvPr/>
      </p:nvGrpSpPr>
      <p:grpSpPr>
        <a:xfrm>
          <a:off x="0" y="0"/>
          <a:ext cx="0" cy="0"/>
          <a:chOff x="0" y="0"/>
          <a:chExt cx="0" cy="0"/>
        </a:xfrm>
      </p:grpSpPr>
      <p:sp>
        <p:nvSpPr>
          <p:cNvPr id="6" name="Rectangle 5"/>
          <p:cNvSpPr/>
          <p:nvPr/>
        </p:nvSpPr>
        <p:spPr>
          <a:xfrm>
            <a:off x="1485899" y="4136315"/>
            <a:ext cx="9931400" cy="1830758"/>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&lt;50%  did not know what would count as a highly cited book.</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68% of the respondents said 30–50 citations is considered high</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Their expectations seems to be inflated, as there is no benchmark</a:t>
            </a:r>
          </a:p>
        </p:txBody>
      </p:sp>
      <p:sp>
        <p:nvSpPr>
          <p:cNvPr id="7" name="Rectangle 5"/>
          <p:cNvSpPr/>
          <p:nvPr/>
        </p:nvSpPr>
        <p:spPr>
          <a:xfrm>
            <a:off x="-1" y="3022721"/>
            <a:ext cx="12192000" cy="59979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prstClr val="white"/>
                </a:solidFill>
                <a:latin typeface="Verdana" panose="020B0604030504040204" pitchFamily="34" charset="0"/>
                <a:ea typeface="Verdana" panose="020B0604030504040204" pitchFamily="34" charset="0"/>
                <a:cs typeface="Verdana" panose="020B0604030504040204" pitchFamily="34" charset="0"/>
              </a:rPr>
              <a:t>What is ‘highly cited’?</a:t>
            </a:r>
            <a:endParaRPr kumimoji="0" lang="en-GB" sz="3200" b="1" i="0" u="none" strike="noStrike" kern="1200" cap="none" spc="0" normalizeH="0" baseline="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10" name="Picture 1">
            <a:extLst>
              <a:ext uri="{FF2B5EF4-FFF2-40B4-BE49-F238E27FC236}">
                <a16:creationId xmlns:a16="http://schemas.microsoft.com/office/drawing/2014/main" id="{E295BF0D-72BB-DB4A-AF3F-4E60AAD5084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5999" y="708920"/>
            <a:ext cx="1800000" cy="1800000"/>
          </a:xfrm>
          <a:prstGeom prst="rect">
            <a:avLst/>
          </a:prstGeom>
        </p:spPr>
      </p:pic>
    </p:spTree>
    <p:extLst>
      <p:ext uri="{BB962C8B-B14F-4D97-AF65-F5344CB8AC3E}">
        <p14:creationId xmlns:p14="http://schemas.microsoft.com/office/powerpoint/2010/main" val="288680807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CBE2CC8E-4EA5-7541-862E-9B37557EB137}"/>
              </a:ext>
            </a:extLst>
          </p:cNvPr>
          <p:cNvSpPr>
            <a:spLocks noGrp="1"/>
          </p:cNvSpPr>
          <p:nvPr>
            <p:ph type="title"/>
          </p:nvPr>
        </p:nvSpPr>
        <p:spPr>
          <a:xfrm>
            <a:off x="0" y="365125"/>
            <a:ext cx="12192000" cy="1325563"/>
          </a:xfrm>
        </p:spPr>
        <p:txBody>
          <a:bodyPr>
            <a:normAutofit/>
          </a:bodyPr>
          <a:lstStyle/>
          <a:p>
            <a:pPr algn="ctr"/>
            <a:r>
              <a:rPr lang="en-GB" sz="4200" b="1" dirty="0">
                <a:solidFill>
                  <a:srgbClr val="0B2853"/>
                </a:solidFill>
                <a:latin typeface="Verdana" panose="020B0604030504040204" pitchFamily="34" charset="0"/>
                <a:ea typeface="Verdana" panose="020B0604030504040204" pitchFamily="34" charset="0"/>
                <a:cs typeface="Verdana" panose="020B0604030504040204" pitchFamily="34" charset="0"/>
              </a:rPr>
              <a:t>Q: What is ’high impact’ in altmetrics?</a:t>
            </a:r>
          </a:p>
        </p:txBody>
      </p:sp>
      <p:sp>
        <p:nvSpPr>
          <p:cNvPr id="3" name="Platshållare för innehåll 2">
            <a:extLst>
              <a:ext uri="{FF2B5EF4-FFF2-40B4-BE49-F238E27FC236}">
                <a16:creationId xmlns:a16="http://schemas.microsoft.com/office/drawing/2014/main" id="{EF00E04F-D2B4-6F41-8B03-927DBADDAE3B}"/>
              </a:ext>
            </a:extLst>
          </p:cNvPr>
          <p:cNvSpPr>
            <a:spLocks noGrp="1"/>
          </p:cNvSpPr>
          <p:nvPr>
            <p:ph idx="1"/>
          </p:nvPr>
        </p:nvSpPr>
        <p:spPr>
          <a:xfrm>
            <a:off x="660400" y="1690688"/>
            <a:ext cx="11328400" cy="4702175"/>
          </a:xfrm>
        </p:spPr>
        <p:txBody>
          <a:bodyPr>
            <a:normAutofit fontScale="92500" lnSpcReduction="10000"/>
          </a:bodyPr>
          <a:lstStyle/>
          <a:p>
            <a:pPr marL="0" indent="0">
              <a:buNone/>
            </a:pPr>
            <a:r>
              <a:rPr lang="en-GB" dirty="0">
                <a:solidFill>
                  <a:srgbClr val="0B2853"/>
                </a:solidFill>
              </a:rPr>
              <a:t>”I would only regard it as ‘high impact’ if it was mentioned by respected international colleagues or by students (if the book is a textbook). ”</a:t>
            </a:r>
          </a:p>
          <a:p>
            <a:pPr marL="0" indent="0">
              <a:buNone/>
            </a:pPr>
            <a:endParaRPr lang="en-GB" dirty="0">
              <a:solidFill>
                <a:srgbClr val="0B2853"/>
              </a:solidFill>
            </a:endParaRPr>
          </a:p>
          <a:p>
            <a:pPr marL="0" indent="0">
              <a:buNone/>
            </a:pPr>
            <a:r>
              <a:rPr lang="en-GB" dirty="0">
                <a:solidFill>
                  <a:srgbClr val="0B2853"/>
                </a:solidFill>
              </a:rPr>
              <a:t>”High impact would be on downloads and citations - Twitter mentions are just that - and not indications of actual impact.”</a:t>
            </a:r>
          </a:p>
          <a:p>
            <a:pPr marL="0" indent="0">
              <a:buNone/>
            </a:pPr>
            <a:endParaRPr lang="en-GB" dirty="0">
              <a:solidFill>
                <a:srgbClr val="0B2853"/>
              </a:solidFill>
            </a:endParaRPr>
          </a:p>
          <a:p>
            <a:pPr marL="0" indent="0">
              <a:buNone/>
            </a:pPr>
            <a:r>
              <a:rPr lang="en-GB" dirty="0">
                <a:solidFill>
                  <a:srgbClr val="0B2853"/>
                </a:solidFill>
              </a:rPr>
              <a:t>”Many people talking about (instead of just tweeting the title), but discussing content, asking questions, etc.”</a:t>
            </a:r>
          </a:p>
          <a:p>
            <a:pPr marL="0" indent="0">
              <a:buNone/>
            </a:pPr>
            <a:endParaRPr lang="en-GB" dirty="0">
              <a:solidFill>
                <a:srgbClr val="0B2853"/>
              </a:solidFill>
            </a:endParaRPr>
          </a:p>
          <a:p>
            <a:pPr marL="0" indent="0">
              <a:buNone/>
            </a:pPr>
            <a:r>
              <a:rPr lang="en-GB" dirty="0">
                <a:solidFill>
                  <a:srgbClr val="0B2853"/>
                </a:solidFill>
              </a:rPr>
              <a:t>“Depends on what I am trying to achieve. But I am interested in the global reach of open access and also engaging with readers outside of academia so measures of those would be helpful.”</a:t>
            </a:r>
          </a:p>
          <a:p>
            <a:pPr marL="0" indent="0">
              <a:buNone/>
            </a:pPr>
            <a:endParaRPr lang="en-GB" dirty="0">
              <a:solidFill>
                <a:srgbClr val="0B2853"/>
              </a:solidFill>
            </a:endParaRPr>
          </a:p>
          <a:p>
            <a:pPr marL="0" indent="0">
              <a:buNone/>
            </a:pPr>
            <a:endParaRPr lang="en-GB" dirty="0">
              <a:solidFill>
                <a:srgbClr val="0B2853"/>
              </a:solidFill>
            </a:endParaRPr>
          </a:p>
          <a:p>
            <a:pPr marL="0" indent="0">
              <a:buNone/>
            </a:pPr>
            <a:endParaRPr lang="en-GB" dirty="0">
              <a:solidFill>
                <a:srgbClr val="0B2853"/>
              </a:solidFill>
            </a:endParaRPr>
          </a:p>
          <a:p>
            <a:pPr marL="0" indent="0">
              <a:buNone/>
            </a:pPr>
            <a:endParaRPr lang="en-GB" dirty="0">
              <a:solidFill>
                <a:srgbClr val="0B2853"/>
              </a:solidFill>
            </a:endParaRPr>
          </a:p>
        </p:txBody>
      </p:sp>
    </p:spTree>
    <p:extLst>
      <p:ext uri="{BB962C8B-B14F-4D97-AF65-F5344CB8AC3E}">
        <p14:creationId xmlns:p14="http://schemas.microsoft.com/office/powerpoint/2010/main" val="301619420"/>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7" name="Rectangle 5"/>
          <p:cNvSpPr/>
          <p:nvPr/>
        </p:nvSpPr>
        <p:spPr>
          <a:xfrm>
            <a:off x="0" y="2731412"/>
            <a:ext cx="12192000" cy="59979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Summary</a:t>
            </a:r>
          </a:p>
        </p:txBody>
      </p:sp>
      <p:pic>
        <p:nvPicPr>
          <p:cNvPr id="8" name="Picture 2">
            <a:extLst>
              <a:ext uri="{FF2B5EF4-FFF2-40B4-BE49-F238E27FC236}">
                <a16:creationId xmlns:a16="http://schemas.microsoft.com/office/drawing/2014/main" id="{5E6D74E8-E099-CE45-B800-F7A8C4E2140F}"/>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000" y="620938"/>
            <a:ext cx="1800000" cy="1800000"/>
          </a:xfrm>
          <a:prstGeom prst="rect">
            <a:avLst/>
          </a:prstGeom>
        </p:spPr>
      </p:pic>
      <p:sp>
        <p:nvSpPr>
          <p:cNvPr id="11" name="Rectangle 5">
            <a:extLst>
              <a:ext uri="{FF2B5EF4-FFF2-40B4-BE49-F238E27FC236}">
                <a16:creationId xmlns:a16="http://schemas.microsoft.com/office/drawing/2014/main" id="{6B90950E-190B-B545-A6D1-03177A53D237}"/>
              </a:ext>
            </a:extLst>
          </p:cNvPr>
          <p:cNvSpPr/>
          <p:nvPr/>
        </p:nvSpPr>
        <p:spPr>
          <a:xfrm>
            <a:off x="1473200" y="3641679"/>
            <a:ext cx="10134600" cy="2893100"/>
          </a:xfrm>
          <a:prstGeom prst="rect">
            <a:avLst/>
          </a:prstGeom>
        </p:spPr>
        <p:txBody>
          <a:bodyPr wrap="square">
            <a:spAutoFit/>
          </a:bodyPr>
          <a:lstStyle/>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There is a lot of useful data available about OA monographs</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Data can be used to influence author behaviour</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There is correlation between author and reader behaviour and impact</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Authors are sceptical about new metrics and unsure about current</a:t>
            </a:r>
          </a:p>
          <a:p>
            <a:pPr algn="ctr"/>
            <a:endParaRPr lang="en-GB" sz="2600" dirty="0">
              <a:solidFill>
                <a:schemeClr val="bg1"/>
              </a:solidFill>
              <a:effectLst/>
              <a:latin typeface="+mj-lt"/>
              <a:ea typeface="Verdana" panose="020B0604030504040204" pitchFamily="34" charset="0"/>
              <a:cs typeface="Verdana" panose="020B0604030504040204" pitchFamily="34" charset="0"/>
            </a:endParaRPr>
          </a:p>
        </p:txBody>
      </p:sp>
    </p:spTree>
    <p:extLst>
      <p:ext uri="{BB962C8B-B14F-4D97-AF65-F5344CB8AC3E}">
        <p14:creationId xmlns:p14="http://schemas.microsoft.com/office/powerpoint/2010/main" val="3904525723"/>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0" y="548640"/>
            <a:ext cx="12192000" cy="1142048"/>
          </a:xfrm>
        </p:spPr>
        <p:txBody>
          <a:bodyPr>
            <a:normAutofit/>
          </a:bodyPr>
          <a:lstStyle/>
          <a:p>
            <a:pPr algn="ctr"/>
            <a:r>
              <a:rPr lang="en-GB" sz="4000" b="1" dirty="0">
                <a:solidFill>
                  <a:srgbClr val="022856"/>
                </a:solidFill>
                <a:latin typeface="Verdana" panose="020B0604030504040204" pitchFamily="34" charset="0"/>
                <a:ea typeface="Verdana" panose="020B0604030504040204" pitchFamily="34" charset="0"/>
                <a:cs typeface="Verdana" panose="020B0604030504040204" pitchFamily="34" charset="0"/>
              </a:rPr>
              <a:t>Read our paper</a:t>
            </a:r>
          </a:p>
        </p:txBody>
      </p:sp>
      <p:sp>
        <p:nvSpPr>
          <p:cNvPr id="3" name="Platshållare för innehåll 2"/>
          <p:cNvSpPr>
            <a:spLocks noGrp="1"/>
          </p:cNvSpPr>
          <p:nvPr>
            <p:ph idx="1"/>
          </p:nvPr>
        </p:nvSpPr>
        <p:spPr>
          <a:xfrm>
            <a:off x="1288796" y="2047462"/>
            <a:ext cx="9988804" cy="2880137"/>
          </a:xfrm>
        </p:spPr>
        <p:txBody>
          <a:bodyPr>
            <a:normAutofit/>
          </a:bodyPr>
          <a:lstStyle/>
          <a:p>
            <a:pPr marL="0" indent="0">
              <a:buNone/>
            </a:pPr>
            <a:r>
              <a:rPr lang="en-GB" dirty="0">
                <a:sym typeface="Wingdings" pitchFamily="2" charset="2"/>
              </a:rPr>
              <a:t>Wennström, S., Schubert, G., Stone, G., </a:t>
            </a:r>
            <a:r>
              <a:rPr lang="en-GB" dirty="0" err="1">
                <a:sym typeface="Wingdings" pitchFamily="2" charset="2"/>
              </a:rPr>
              <a:t>Sondervan</a:t>
            </a:r>
            <a:r>
              <a:rPr lang="en-GB" dirty="0">
                <a:sym typeface="Wingdings" pitchFamily="2" charset="2"/>
              </a:rPr>
              <a:t>, J. (2019). The significant difference in impact: An exploratory study about the meaning and value of metrics for open access monographs. </a:t>
            </a:r>
            <a:r>
              <a:rPr lang="en-GB" i="1" dirty="0">
                <a:sym typeface="Wingdings" pitchFamily="2" charset="2"/>
              </a:rPr>
              <a:t>ELPUB 2019 23rd edition of the International Conference on Electronic Publishing, Jun 2019, Marseille, France</a:t>
            </a:r>
            <a:r>
              <a:rPr lang="en-GB" dirty="0">
                <a:sym typeface="Wingdings" pitchFamily="2" charset="2"/>
              </a:rPr>
              <a:t>. </a:t>
            </a:r>
            <a:r>
              <a:rPr lang="sv-SE" dirty="0">
                <a:hlinkClick r:id="rId3"/>
              </a:rPr>
              <a:t>https://hal.archives-ouvertes.fr/hal-02141879</a:t>
            </a:r>
            <a:endParaRPr lang="en-GB" dirty="0"/>
          </a:p>
        </p:txBody>
      </p:sp>
      <p:pic>
        <p:nvPicPr>
          <p:cNvPr id="9" name="Shape 144">
            <a:extLst>
              <a:ext uri="{FF2B5EF4-FFF2-40B4-BE49-F238E27FC236}">
                <a16:creationId xmlns:a16="http://schemas.microsoft.com/office/drawing/2014/main" id="{4D62B080-2F01-7E42-B6CE-A8966994C3F1}"/>
              </a:ext>
            </a:extLst>
          </p:cNvPr>
          <p:cNvPicPr preferRelativeResize="0"/>
          <p:nvPr/>
        </p:nvPicPr>
        <p:blipFill>
          <a:blip r:embed="rId4">
            <a:alphaModFix/>
          </a:blip>
          <a:stretch>
            <a:fillRect/>
          </a:stretch>
        </p:blipFill>
        <p:spPr>
          <a:xfrm>
            <a:off x="8718550" y="5557735"/>
            <a:ext cx="3032825" cy="824250"/>
          </a:xfrm>
          <a:prstGeom prst="rect">
            <a:avLst/>
          </a:prstGeom>
          <a:noFill/>
          <a:ln>
            <a:noFill/>
          </a:ln>
        </p:spPr>
      </p:pic>
      <p:pic>
        <p:nvPicPr>
          <p:cNvPr id="10" name="Shape 150">
            <a:extLst>
              <a:ext uri="{FF2B5EF4-FFF2-40B4-BE49-F238E27FC236}">
                <a16:creationId xmlns:a16="http://schemas.microsoft.com/office/drawing/2014/main" id="{5522D7B8-4AC7-954B-B4C8-01CE6DED6F92}"/>
              </a:ext>
            </a:extLst>
          </p:cNvPr>
          <p:cNvPicPr preferRelativeResize="0"/>
          <p:nvPr/>
        </p:nvPicPr>
        <p:blipFill>
          <a:blip r:embed="rId5">
            <a:alphaModFix/>
          </a:blip>
          <a:stretch>
            <a:fillRect/>
          </a:stretch>
        </p:blipFill>
        <p:spPr>
          <a:xfrm>
            <a:off x="6416718" y="5798958"/>
            <a:ext cx="1574172" cy="583027"/>
          </a:xfrm>
          <a:prstGeom prst="rect">
            <a:avLst/>
          </a:prstGeom>
          <a:noFill/>
          <a:ln>
            <a:noFill/>
          </a:ln>
        </p:spPr>
      </p:pic>
      <p:pic>
        <p:nvPicPr>
          <p:cNvPr id="11" name="Shape 156">
            <a:extLst>
              <a:ext uri="{FF2B5EF4-FFF2-40B4-BE49-F238E27FC236}">
                <a16:creationId xmlns:a16="http://schemas.microsoft.com/office/drawing/2014/main" id="{6726C76E-D9BA-A54A-9FA8-6AE593AB0A25}"/>
              </a:ext>
            </a:extLst>
          </p:cNvPr>
          <p:cNvPicPr preferRelativeResize="0"/>
          <p:nvPr/>
        </p:nvPicPr>
        <p:blipFill>
          <a:blip r:embed="rId6">
            <a:alphaModFix/>
          </a:blip>
          <a:stretch>
            <a:fillRect/>
          </a:stretch>
        </p:blipFill>
        <p:spPr>
          <a:xfrm>
            <a:off x="3017753" y="5718030"/>
            <a:ext cx="2671306" cy="663955"/>
          </a:xfrm>
          <a:prstGeom prst="rect">
            <a:avLst/>
          </a:prstGeom>
          <a:noFill/>
          <a:ln>
            <a:noFill/>
          </a:ln>
        </p:spPr>
      </p:pic>
      <p:pic>
        <p:nvPicPr>
          <p:cNvPr id="5" name="Bildobjekt 4">
            <a:extLst>
              <a:ext uri="{FF2B5EF4-FFF2-40B4-BE49-F238E27FC236}">
                <a16:creationId xmlns:a16="http://schemas.microsoft.com/office/drawing/2014/main" id="{6F0AC96B-168B-CE46-AB64-25752EBA9D92}"/>
              </a:ext>
            </a:extLst>
          </p:cNvPr>
          <p:cNvPicPr>
            <a:picLocks noChangeAspect="1"/>
          </p:cNvPicPr>
          <p:nvPr/>
        </p:nvPicPr>
        <p:blipFill>
          <a:blip r:embed="rId7">
            <a:extLst>
              <a:ext uri="{28A0092B-C50C-407E-A947-70E740481C1C}">
                <a14:useLocalDpi xmlns:a14="http://schemas.microsoft.com/office/drawing/2010/main" val="0"/>
              </a:ext>
            </a:extLst>
          </a:blip>
          <a:stretch>
            <a:fillRect/>
          </a:stretch>
        </p:blipFill>
        <p:spPr>
          <a:xfrm>
            <a:off x="856802" y="5011010"/>
            <a:ext cx="1433292" cy="1370975"/>
          </a:xfrm>
          <a:prstGeom prst="rect">
            <a:avLst/>
          </a:prstGeom>
        </p:spPr>
      </p:pic>
    </p:spTree>
    <p:extLst>
      <p:ext uri="{BB962C8B-B14F-4D97-AF65-F5344CB8AC3E}">
        <p14:creationId xmlns:p14="http://schemas.microsoft.com/office/powerpoint/2010/main" val="119060785"/>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p:cNvSpPr>
            <a:spLocks noGrp="1"/>
          </p:cNvSpPr>
          <p:nvPr>
            <p:ph type="title"/>
          </p:nvPr>
        </p:nvSpPr>
        <p:spPr>
          <a:xfrm>
            <a:off x="0" y="548640"/>
            <a:ext cx="12192000" cy="1142048"/>
          </a:xfrm>
        </p:spPr>
        <p:txBody>
          <a:bodyPr>
            <a:normAutofit/>
          </a:bodyPr>
          <a:lstStyle/>
          <a:p>
            <a:pPr algn="ctr"/>
            <a:r>
              <a:rPr lang="en-GB" sz="4000" b="1" dirty="0">
                <a:solidFill>
                  <a:srgbClr val="022856"/>
                </a:solidFill>
                <a:latin typeface="Verdana" panose="020B0604030504040204" pitchFamily="34" charset="0"/>
                <a:ea typeface="Verdana" panose="020B0604030504040204" pitchFamily="34" charset="0"/>
                <a:cs typeface="Verdana" panose="020B0604030504040204" pitchFamily="34" charset="0"/>
              </a:rPr>
              <a:t>Thank you! – Questions?</a:t>
            </a:r>
          </a:p>
        </p:txBody>
      </p:sp>
      <p:sp>
        <p:nvSpPr>
          <p:cNvPr id="3" name="Platshållare för innehåll 2"/>
          <p:cNvSpPr>
            <a:spLocks noGrp="1"/>
          </p:cNvSpPr>
          <p:nvPr>
            <p:ph idx="1"/>
          </p:nvPr>
        </p:nvSpPr>
        <p:spPr>
          <a:xfrm>
            <a:off x="1434592" y="5374863"/>
            <a:ext cx="9614408" cy="517938"/>
          </a:xfrm>
        </p:spPr>
        <p:txBody>
          <a:bodyPr>
            <a:normAutofit/>
          </a:bodyPr>
          <a:lstStyle/>
          <a:p>
            <a:pPr marL="0" indent="0">
              <a:buNone/>
            </a:pPr>
            <a:r>
              <a:rPr lang="sv-SE" dirty="0">
                <a:sym typeface="Wingdings" pitchFamily="2" charset="2"/>
              </a:rPr>
              <a:t>Twitter </a:t>
            </a:r>
            <a:r>
              <a:rPr lang="en-GB" dirty="0"/>
              <a:t>@</a:t>
            </a:r>
            <a:r>
              <a:rPr lang="en-GB" dirty="0" err="1"/>
              <a:t>SofieWennstrom</a:t>
            </a:r>
            <a:r>
              <a:rPr lang="en-GB" dirty="0"/>
              <a:t> | @</a:t>
            </a:r>
            <a:r>
              <a:rPr lang="en-GB" dirty="0" err="1"/>
              <a:t>SthlmUniPress</a:t>
            </a:r>
            <a:r>
              <a:rPr lang="en-GB" dirty="0"/>
              <a:t> | @</a:t>
            </a:r>
            <a:r>
              <a:rPr lang="en-GB" dirty="0" err="1"/>
              <a:t>Graham_Stone</a:t>
            </a:r>
            <a:endParaRPr lang="sv-SE" dirty="0"/>
          </a:p>
          <a:p>
            <a:endParaRPr lang="sv-SE" dirty="0"/>
          </a:p>
        </p:txBody>
      </p:sp>
      <p:pic>
        <p:nvPicPr>
          <p:cNvPr id="6" name="Bildobjekt 5">
            <a:extLst>
              <a:ext uri="{FF2B5EF4-FFF2-40B4-BE49-F238E27FC236}">
                <a16:creationId xmlns:a16="http://schemas.microsoft.com/office/drawing/2014/main" id="{642732D6-DAAE-7845-AE56-BCB1E0C14593}"/>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770964" y="2353566"/>
            <a:ext cx="1107628" cy="1764000"/>
          </a:xfrm>
          <a:prstGeom prst="rect">
            <a:avLst/>
          </a:prstGeom>
        </p:spPr>
      </p:pic>
      <p:pic>
        <p:nvPicPr>
          <p:cNvPr id="7" name="Picture 1">
            <a:extLst>
              <a:ext uri="{FF2B5EF4-FFF2-40B4-BE49-F238E27FC236}">
                <a16:creationId xmlns:a16="http://schemas.microsoft.com/office/drawing/2014/main" id="{3AEA572D-DAC8-6947-AB21-E5CA9F4ECF2D}"/>
              </a:ext>
            </a:extLst>
          </p:cNvPr>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897296" y="2400280"/>
            <a:ext cx="1800000" cy="1800000"/>
          </a:xfrm>
          <a:prstGeom prst="rect">
            <a:avLst/>
          </a:prstGeom>
        </p:spPr>
      </p:pic>
      <p:pic>
        <p:nvPicPr>
          <p:cNvPr id="8" name="Picture 1">
            <a:extLst>
              <a:ext uri="{FF2B5EF4-FFF2-40B4-BE49-F238E27FC236}">
                <a16:creationId xmlns:a16="http://schemas.microsoft.com/office/drawing/2014/main" id="{4FCF98B7-C8EA-2C49-B6B9-294D7ECE55AA}"/>
              </a:ext>
            </a:extLst>
          </p:cNvPr>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7449808" y="2353566"/>
            <a:ext cx="1800000" cy="1800000"/>
          </a:xfrm>
          <a:prstGeom prst="rect">
            <a:avLst/>
          </a:prstGeom>
        </p:spPr>
      </p:pic>
    </p:spTree>
    <p:extLst>
      <p:ext uri="{BB962C8B-B14F-4D97-AF65-F5344CB8AC3E}">
        <p14:creationId xmlns:p14="http://schemas.microsoft.com/office/powerpoint/2010/main" val="85522622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37FFB6E7-5BBE-E74D-B077-EAAD83DBF7ED}"/>
              </a:ext>
            </a:extLst>
          </p:cNvPr>
          <p:cNvSpPr>
            <a:spLocks noGrp="1"/>
          </p:cNvSpPr>
          <p:nvPr>
            <p:ph type="title"/>
          </p:nvPr>
        </p:nvSpPr>
        <p:spPr>
          <a:xfrm>
            <a:off x="347472" y="182881"/>
            <a:ext cx="11006328" cy="694943"/>
          </a:xfrm>
        </p:spPr>
        <p:txBody>
          <a:bodyPr>
            <a:normAutofit/>
          </a:bodyPr>
          <a:lstStyle/>
          <a:p>
            <a:r>
              <a:rPr lang="en-GB" sz="3200" b="1" dirty="0">
                <a:latin typeface="Verdana" panose="020B0604030504040204" pitchFamily="34" charset="0"/>
                <a:ea typeface="Verdana" panose="020B0604030504040204" pitchFamily="34" charset="0"/>
                <a:cs typeface="Verdana" panose="020B0604030504040204" pitchFamily="34" charset="0"/>
              </a:rPr>
              <a:t>References</a:t>
            </a:r>
          </a:p>
        </p:txBody>
      </p:sp>
      <p:sp>
        <p:nvSpPr>
          <p:cNvPr id="3" name="Platshållare för innehåll 2">
            <a:extLst>
              <a:ext uri="{FF2B5EF4-FFF2-40B4-BE49-F238E27FC236}">
                <a16:creationId xmlns:a16="http://schemas.microsoft.com/office/drawing/2014/main" id="{19E936AE-7859-E847-832D-B934108E1321}"/>
              </a:ext>
            </a:extLst>
          </p:cNvPr>
          <p:cNvSpPr>
            <a:spLocks noGrp="1"/>
          </p:cNvSpPr>
          <p:nvPr>
            <p:ph idx="1"/>
          </p:nvPr>
        </p:nvSpPr>
        <p:spPr>
          <a:xfrm>
            <a:off x="347472" y="877824"/>
            <a:ext cx="11666728" cy="5980176"/>
          </a:xfrm>
        </p:spPr>
        <p:txBody>
          <a:bodyPr>
            <a:normAutofit fontScale="85000" lnSpcReduction="20000"/>
          </a:bodyPr>
          <a:lstStyle/>
          <a:p>
            <a:pPr marL="0" lvl="0" indent="0">
              <a:lnSpc>
                <a:spcPct val="100000"/>
              </a:lnSpc>
              <a:spcBef>
                <a:spcPts val="0"/>
              </a:spcBef>
              <a:buNone/>
              <a:defRPr/>
            </a:pPr>
            <a:r>
              <a:rPr lang="en-GB" dirty="0" err="1"/>
              <a:t>Adema</a:t>
            </a:r>
            <a:r>
              <a:rPr lang="en-GB" dirty="0"/>
              <a:t>, J. 2019. ‘</a:t>
            </a:r>
            <a:r>
              <a:rPr lang="en-GB" i="1" dirty="0"/>
              <a:t>Towards a Roadmap for Open Access Monographs: A Knowledge Exchange 	Report</a:t>
            </a:r>
            <a:r>
              <a:rPr lang="en-GB" dirty="0"/>
              <a:t>’. Bristol: Knowledge Exchange. DOI: </a:t>
            </a:r>
            <a:r>
              <a:rPr lang="en-GB" dirty="0">
                <a:hlinkClick r:id="rId3"/>
              </a:rPr>
              <a:t>https://doi.org/10.5281/zenodo.2644997</a:t>
            </a:r>
            <a:r>
              <a:rPr lang="en-GB" dirty="0"/>
              <a:t> </a:t>
            </a:r>
          </a:p>
          <a:p>
            <a:pPr marL="0" lvl="0" indent="0">
              <a:lnSpc>
                <a:spcPct val="100000"/>
              </a:lnSpc>
              <a:spcBef>
                <a:spcPts val="0"/>
              </a:spcBef>
              <a:buNone/>
              <a:defRPr/>
            </a:pPr>
            <a:r>
              <a:rPr lang="en-GB" dirty="0"/>
              <a:t>Nielsen, K. H. (2013). Scientific Communication and the Nature of Science. </a:t>
            </a:r>
            <a:r>
              <a:rPr lang="en-GB" i="1" dirty="0"/>
              <a:t>Science &amp; 	Education</a:t>
            </a:r>
            <a:r>
              <a:rPr lang="en-GB" dirty="0"/>
              <a:t>, </a:t>
            </a:r>
            <a:r>
              <a:rPr lang="en-GB" i="1" dirty="0"/>
              <a:t>22</a:t>
            </a:r>
            <a:r>
              <a:rPr lang="en-GB" dirty="0"/>
              <a:t>(9), 2067–2086. </a:t>
            </a:r>
            <a:r>
              <a:rPr lang="en-GB" dirty="0">
                <a:hlinkClick r:id="rId4"/>
              </a:rPr>
              <a:t>https://doi.org/10.1007/s11191-012-9475-3</a:t>
            </a:r>
            <a:endParaRPr lang="en-GB" dirty="0"/>
          </a:p>
          <a:p>
            <a:pPr marL="0" indent="0">
              <a:buNone/>
            </a:pPr>
            <a:r>
              <a:rPr lang="en-GB" dirty="0"/>
              <a:t>Lave, J., &amp; Wenger, E. (1991). </a:t>
            </a:r>
            <a:r>
              <a:rPr lang="en-GB" i="1" dirty="0"/>
              <a:t>Situated learning: legitimate peripheral participation</a:t>
            </a:r>
            <a:r>
              <a:rPr lang="en-GB" dirty="0"/>
              <a:t>. 	Cambridge: Cambridge Univ. Press.</a:t>
            </a:r>
          </a:p>
          <a:p>
            <a:pPr marL="0" indent="0">
              <a:buNone/>
            </a:pPr>
            <a:r>
              <a:rPr lang="en-GB" dirty="0" err="1"/>
              <a:t>Snijder</a:t>
            </a:r>
            <a:r>
              <a:rPr lang="en-GB" dirty="0"/>
              <a:t>, R. (2019). </a:t>
            </a:r>
            <a:r>
              <a:rPr lang="en-GB" i="1" dirty="0"/>
              <a:t>The deliverance of open access books : examining usage and dissemination</a:t>
            </a:r>
            <a:r>
              <a:rPr lang="en-GB" dirty="0"/>
              <a:t> 	(Doctoral Thesis, Leiden University). Retrieved from 	</a:t>
            </a:r>
            <a:r>
              <a:rPr lang="en-GB" dirty="0">
                <a:hlinkClick r:id="rId5"/>
              </a:rPr>
              <a:t>https://openaccess.leidenuniv.nl/handle/1887/68465</a:t>
            </a:r>
            <a:endParaRPr lang="en-GB" dirty="0"/>
          </a:p>
          <a:p>
            <a:pPr marL="0" indent="0">
              <a:buNone/>
            </a:pPr>
            <a:r>
              <a:rPr lang="en-GB" dirty="0" err="1"/>
              <a:t>Sondervan</a:t>
            </a:r>
            <a:r>
              <a:rPr lang="en-GB" dirty="0"/>
              <a:t>, J, Deville, J., Stone, G., &amp; Wennström, S. (2019). </a:t>
            </a:r>
            <a:r>
              <a:rPr lang="en-GB" i="1" dirty="0"/>
              <a:t>Rebels with a Cause? Supporting 	Library and Academic-led Open Access Publishing</a:t>
            </a:r>
            <a:r>
              <a:rPr lang="en-GB" dirty="0"/>
              <a:t>. [Preprint] </a:t>
            </a:r>
            <a:r>
              <a:rPr lang="en-GB" dirty="0" err="1"/>
              <a:t>Zenodo</a:t>
            </a:r>
            <a:r>
              <a:rPr lang="en-GB" dirty="0"/>
              <a:t>. 	</a:t>
            </a:r>
            <a:r>
              <a:rPr lang="en-GB" dirty="0">
                <a:hlinkClick r:id="rId6"/>
              </a:rPr>
              <a:t>http://doi.org/10.5281/zenodo.2644895</a:t>
            </a:r>
            <a:r>
              <a:rPr lang="en-GB" dirty="0"/>
              <a:t> </a:t>
            </a:r>
          </a:p>
          <a:p>
            <a:pPr marL="0" indent="0">
              <a:buNone/>
            </a:pPr>
            <a:r>
              <a:rPr lang="en-GB" dirty="0"/>
              <a:t>Stone, G., &amp; Marques, M. (2018). </a:t>
            </a:r>
            <a:r>
              <a:rPr lang="en-GB" i="1" dirty="0"/>
              <a:t>Knowledge Exchange Survey on Open Access Monographs 	</a:t>
            </a:r>
            <a:r>
              <a:rPr lang="en-GB" dirty="0"/>
              <a:t>[Report]. Retrieved from </a:t>
            </a:r>
            <a:r>
              <a:rPr lang="en-GB" dirty="0">
                <a:hlinkClick r:id="rId7"/>
              </a:rPr>
              <a:t>http://repository.jisc.ac.uk/7101/</a:t>
            </a:r>
            <a:r>
              <a:rPr lang="en-GB" dirty="0"/>
              <a:t> </a:t>
            </a:r>
          </a:p>
          <a:p>
            <a:pPr marL="0" indent="0">
              <a:buNone/>
            </a:pPr>
            <a:r>
              <a:rPr lang="en-GB" dirty="0"/>
              <a:t>Wennström, Sofie, Gabor Schubert, Jeroen </a:t>
            </a:r>
            <a:r>
              <a:rPr lang="en-GB" dirty="0" err="1"/>
              <a:t>Sondervan</a:t>
            </a:r>
            <a:r>
              <a:rPr lang="en-GB" dirty="0"/>
              <a:t>, and Graham Stone. (2019). “</a:t>
            </a:r>
            <a:r>
              <a:rPr lang="en-GB" i="1" dirty="0"/>
              <a:t>Author 	Survey 	Data About Bibliometrics and Altmetrics for Open Access Monographs – 	Including Data About Online Usage and Citations of Academic Books from Stockholm 	University Press</a:t>
            </a:r>
            <a:r>
              <a:rPr lang="en-GB" dirty="0"/>
              <a:t>”. Stockholm University. [dataset] </a:t>
            </a:r>
            <a:r>
              <a:rPr lang="en-GB" dirty="0" err="1"/>
              <a:t>doi</a:t>
            </a:r>
            <a:r>
              <a:rPr lang="en-GB" dirty="0"/>
              <a:t>: 	</a:t>
            </a:r>
            <a:r>
              <a:rPr lang="en-GB" dirty="0">
                <a:hlinkClick r:id="rId8"/>
              </a:rPr>
              <a:t>https://doi.org/10.17045/sthlmuni.8051717.v1</a:t>
            </a:r>
            <a:r>
              <a:rPr lang="en-GB" dirty="0"/>
              <a:t> </a:t>
            </a:r>
          </a:p>
          <a:p>
            <a:pPr marL="0" indent="0">
              <a:buNone/>
            </a:pPr>
            <a:endParaRPr lang="en-GB" dirty="0"/>
          </a:p>
        </p:txBody>
      </p:sp>
    </p:spTree>
    <p:extLst>
      <p:ext uri="{BB962C8B-B14F-4D97-AF65-F5344CB8AC3E}">
        <p14:creationId xmlns:p14="http://schemas.microsoft.com/office/powerpoint/2010/main" val="231279491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ubrik 1">
            <a:extLst>
              <a:ext uri="{FF2B5EF4-FFF2-40B4-BE49-F238E27FC236}">
                <a16:creationId xmlns:a16="http://schemas.microsoft.com/office/drawing/2014/main" id="{E3D92AED-BAEB-7742-9E43-258800BE9240}"/>
              </a:ext>
            </a:extLst>
          </p:cNvPr>
          <p:cNvSpPr>
            <a:spLocks noGrp="1"/>
          </p:cNvSpPr>
          <p:nvPr>
            <p:ph type="title"/>
          </p:nvPr>
        </p:nvSpPr>
        <p:spPr/>
        <p:txBody>
          <a:bodyPr/>
          <a:lstStyle/>
          <a:p>
            <a:r>
              <a:rPr lang="sv-SE" b="1" dirty="0" err="1">
                <a:solidFill>
                  <a:srgbClr val="0B2853"/>
                </a:solidFill>
                <a:latin typeface="Verdana" panose="020B0604030504040204" pitchFamily="34" charset="0"/>
                <a:ea typeface="Verdana" panose="020B0604030504040204" pitchFamily="34" charset="0"/>
                <a:cs typeface="Verdana" panose="020B0604030504040204" pitchFamily="34" charset="0"/>
              </a:rPr>
              <a:t>Useful</a:t>
            </a:r>
            <a:r>
              <a:rPr lang="sv-SE" b="1" dirty="0">
                <a:solidFill>
                  <a:srgbClr val="0B2853"/>
                </a:solidFill>
                <a:latin typeface="Verdana" panose="020B0604030504040204" pitchFamily="34" charset="0"/>
                <a:ea typeface="Verdana" panose="020B0604030504040204" pitchFamily="34" charset="0"/>
                <a:cs typeface="Verdana" panose="020B0604030504040204" pitchFamily="34" charset="0"/>
              </a:rPr>
              <a:t> </a:t>
            </a:r>
            <a:r>
              <a:rPr lang="sv-SE" b="1" dirty="0" err="1">
                <a:solidFill>
                  <a:srgbClr val="0B2853"/>
                </a:solidFill>
                <a:latin typeface="Verdana" panose="020B0604030504040204" pitchFamily="34" charset="0"/>
                <a:ea typeface="Verdana" panose="020B0604030504040204" pitchFamily="34" charset="0"/>
                <a:cs typeface="Verdana" panose="020B0604030504040204" pitchFamily="34" charset="0"/>
              </a:rPr>
              <a:t>links</a:t>
            </a:r>
            <a:endParaRPr lang="sv-SE" b="1" dirty="0">
              <a:solidFill>
                <a:srgbClr val="0B2853"/>
              </a:solidFill>
              <a:latin typeface="Verdana" panose="020B0604030504040204" pitchFamily="34" charset="0"/>
              <a:ea typeface="Verdana" panose="020B0604030504040204" pitchFamily="34" charset="0"/>
              <a:cs typeface="Verdana" panose="020B0604030504040204" pitchFamily="34" charset="0"/>
            </a:endParaRPr>
          </a:p>
        </p:txBody>
      </p:sp>
      <p:sp>
        <p:nvSpPr>
          <p:cNvPr id="3" name="Platshållare för innehåll 2">
            <a:extLst>
              <a:ext uri="{FF2B5EF4-FFF2-40B4-BE49-F238E27FC236}">
                <a16:creationId xmlns:a16="http://schemas.microsoft.com/office/drawing/2014/main" id="{73100264-0A57-984C-8BDE-494E14C04B09}"/>
              </a:ext>
            </a:extLst>
          </p:cNvPr>
          <p:cNvSpPr>
            <a:spLocks noGrp="1"/>
          </p:cNvSpPr>
          <p:nvPr>
            <p:ph idx="1"/>
          </p:nvPr>
        </p:nvSpPr>
        <p:spPr/>
        <p:txBody>
          <a:bodyPr>
            <a:normAutofit lnSpcReduction="10000"/>
          </a:bodyPr>
          <a:lstStyle/>
          <a:p>
            <a:r>
              <a:rPr lang="sv-SE" dirty="0"/>
              <a:t>The </a:t>
            </a:r>
            <a:r>
              <a:rPr lang="sv-SE" dirty="0" err="1"/>
              <a:t>dataset</a:t>
            </a:r>
            <a:r>
              <a:rPr lang="sv-SE" dirty="0"/>
              <a:t>: </a:t>
            </a:r>
            <a:r>
              <a:rPr lang="en-GB" dirty="0">
                <a:hlinkClick r:id="rId2"/>
              </a:rPr>
              <a:t>https://doi.org/10.17045/sthlmuni.8051717</a:t>
            </a:r>
            <a:endParaRPr lang="sv-SE" dirty="0"/>
          </a:p>
          <a:p>
            <a:r>
              <a:rPr lang="sv-SE" dirty="0"/>
              <a:t>The </a:t>
            </a:r>
            <a:r>
              <a:rPr lang="sv-SE" dirty="0" err="1"/>
              <a:t>latest</a:t>
            </a:r>
            <a:r>
              <a:rPr lang="sv-SE" dirty="0"/>
              <a:t> </a:t>
            </a:r>
            <a:r>
              <a:rPr lang="sv-SE" dirty="0" err="1"/>
              <a:t>Knowledge</a:t>
            </a:r>
            <a:r>
              <a:rPr lang="sv-SE" dirty="0"/>
              <a:t> Exchange </a:t>
            </a:r>
            <a:r>
              <a:rPr lang="sv-SE" dirty="0" err="1"/>
              <a:t>Report</a:t>
            </a:r>
            <a:r>
              <a:rPr lang="sv-SE" dirty="0"/>
              <a:t> ”</a:t>
            </a:r>
            <a:r>
              <a:rPr lang="sv-SE" dirty="0" err="1"/>
              <a:t>Towards</a:t>
            </a:r>
            <a:r>
              <a:rPr lang="sv-SE" dirty="0"/>
              <a:t> a </a:t>
            </a:r>
            <a:r>
              <a:rPr lang="sv-SE" dirty="0" err="1"/>
              <a:t>Roadmap</a:t>
            </a:r>
            <a:r>
              <a:rPr lang="sv-SE" dirty="0"/>
              <a:t> for </a:t>
            </a:r>
            <a:r>
              <a:rPr lang="sv-SE" dirty="0" err="1"/>
              <a:t>Open</a:t>
            </a:r>
            <a:r>
              <a:rPr lang="sv-SE" dirty="0"/>
              <a:t> Access </a:t>
            </a:r>
            <a:r>
              <a:rPr lang="sv-SE" dirty="0" err="1"/>
              <a:t>Monographs</a:t>
            </a:r>
            <a:r>
              <a:rPr lang="sv-SE" dirty="0"/>
              <a:t>”: </a:t>
            </a:r>
            <a:r>
              <a:rPr lang="sv-SE" dirty="0">
                <a:hlinkClick r:id="rId3"/>
              </a:rPr>
              <a:t>https://doi.org/10.5281/zenodo.2644996</a:t>
            </a:r>
            <a:r>
              <a:rPr lang="sv-SE" dirty="0"/>
              <a:t> </a:t>
            </a:r>
          </a:p>
          <a:p>
            <a:r>
              <a:rPr lang="sv-SE" dirty="0"/>
              <a:t>OAPEN </a:t>
            </a:r>
            <a:r>
              <a:rPr lang="sv-SE" dirty="0">
                <a:hlinkClick r:id="rId4"/>
              </a:rPr>
              <a:t>http://www.oapen.org/home</a:t>
            </a:r>
            <a:endParaRPr lang="sv-SE" dirty="0"/>
          </a:p>
          <a:p>
            <a:r>
              <a:rPr lang="sv-SE" dirty="0"/>
              <a:t>HIRMEOS </a:t>
            </a:r>
            <a:r>
              <a:rPr lang="sv-SE" dirty="0">
                <a:hlinkClick r:id="rId5"/>
              </a:rPr>
              <a:t>https://www.hirmeos.eu/</a:t>
            </a:r>
            <a:endParaRPr lang="sv-SE" dirty="0"/>
          </a:p>
          <a:p>
            <a:r>
              <a:rPr lang="sv-SE" dirty="0"/>
              <a:t>OPERAS </a:t>
            </a:r>
            <a:r>
              <a:rPr lang="sv-SE" dirty="0">
                <a:hlinkClick r:id="rId6"/>
              </a:rPr>
              <a:t>https://operas.hypotheses.org/</a:t>
            </a:r>
            <a:endParaRPr lang="sv-SE" dirty="0"/>
          </a:p>
          <a:p>
            <a:r>
              <a:rPr lang="sv-SE" dirty="0"/>
              <a:t>The </a:t>
            </a:r>
            <a:r>
              <a:rPr lang="sv-SE" dirty="0" err="1"/>
              <a:t>Metrics</a:t>
            </a:r>
            <a:r>
              <a:rPr lang="sv-SE" dirty="0"/>
              <a:t> </a:t>
            </a:r>
            <a:r>
              <a:rPr lang="sv-SE" dirty="0" err="1"/>
              <a:t>Toolkit</a:t>
            </a:r>
            <a:r>
              <a:rPr lang="sv-SE" dirty="0"/>
              <a:t>: </a:t>
            </a:r>
            <a:r>
              <a:rPr lang="sv-SE" dirty="0">
                <a:hlinkClick r:id="rId7"/>
              </a:rPr>
              <a:t>https://www.metrics-toolkit.org</a:t>
            </a:r>
            <a:endParaRPr lang="sv-SE" dirty="0"/>
          </a:p>
          <a:p>
            <a:r>
              <a:rPr lang="sv-SE" dirty="0">
                <a:hlinkClick r:id="rId8"/>
              </a:rPr>
              <a:t>www.stockholmuniversitypress.se</a:t>
            </a:r>
            <a:r>
              <a:rPr lang="sv-SE" dirty="0"/>
              <a:t> </a:t>
            </a:r>
          </a:p>
          <a:p>
            <a:r>
              <a:rPr lang="sv-SE" dirty="0">
                <a:hlinkClick r:id="rId9"/>
              </a:rPr>
              <a:t>http://blog.stockholmuniversitypress.se</a:t>
            </a:r>
          </a:p>
          <a:p>
            <a:endParaRPr lang="sv-SE" dirty="0"/>
          </a:p>
        </p:txBody>
      </p:sp>
    </p:spTree>
    <p:extLst>
      <p:ext uri="{BB962C8B-B14F-4D97-AF65-F5344CB8AC3E}">
        <p14:creationId xmlns:p14="http://schemas.microsoft.com/office/powerpoint/2010/main" val="4026423848"/>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Bildobjekt 5"/>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1300" y="-157251"/>
            <a:ext cx="12433300" cy="7015251"/>
          </a:xfrm>
          <a:prstGeom prst="rect">
            <a:avLst/>
          </a:prstGeom>
        </p:spPr>
      </p:pic>
    </p:spTree>
    <p:extLst>
      <p:ext uri="{BB962C8B-B14F-4D97-AF65-F5344CB8AC3E}">
        <p14:creationId xmlns:p14="http://schemas.microsoft.com/office/powerpoint/2010/main" val="280491059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rgbClr val="0B2853"/>
        </a:solidFill>
        <a:effectLst/>
      </p:bgPr>
    </p:bg>
    <p:spTree>
      <p:nvGrpSpPr>
        <p:cNvPr id="1" name=""/>
        <p:cNvGrpSpPr/>
        <p:nvPr/>
      </p:nvGrpSpPr>
      <p:grpSpPr>
        <a:xfrm>
          <a:off x="0" y="0"/>
          <a:ext cx="0" cy="0"/>
          <a:chOff x="0" y="0"/>
          <a:chExt cx="0" cy="0"/>
        </a:xfrm>
      </p:grpSpPr>
      <p:grpSp>
        <p:nvGrpSpPr>
          <p:cNvPr id="2" name="Grupp 1"/>
          <p:cNvGrpSpPr/>
          <p:nvPr/>
        </p:nvGrpSpPr>
        <p:grpSpPr>
          <a:xfrm>
            <a:off x="-1223297" y="0"/>
            <a:ext cx="9708614" cy="6863558"/>
            <a:chOff x="1379984" y="-5558"/>
            <a:chExt cx="9708614" cy="6863558"/>
          </a:xfrm>
        </p:grpSpPr>
        <p:pic>
          <p:nvPicPr>
            <p:cNvPr id="9" name="Bildobjekt 8"/>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379984" y="-5558"/>
              <a:ext cx="9708614" cy="6863558"/>
            </a:xfrm>
            <a:prstGeom prst="rect">
              <a:avLst/>
            </a:prstGeom>
          </p:spPr>
        </p:pic>
        <p:sp>
          <p:nvSpPr>
            <p:cNvPr id="3" name="Vänsterböjd 2"/>
            <p:cNvSpPr/>
            <p:nvPr/>
          </p:nvSpPr>
          <p:spPr>
            <a:xfrm rot="13896754">
              <a:off x="3984503" y="913949"/>
              <a:ext cx="360040" cy="1152128"/>
            </a:xfrm>
            <a:prstGeom prst="curvedLeftArrow">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5" name="Vänsterböjd 4"/>
            <p:cNvSpPr/>
            <p:nvPr/>
          </p:nvSpPr>
          <p:spPr>
            <a:xfrm rot="2433582">
              <a:off x="7723471" y="4631781"/>
              <a:ext cx="360040" cy="1152128"/>
            </a:xfrm>
            <a:prstGeom prst="curvedLeftArrow">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6" name="Vänsterböjd 5"/>
            <p:cNvSpPr/>
            <p:nvPr/>
          </p:nvSpPr>
          <p:spPr>
            <a:xfrm rot="8644967">
              <a:off x="3951429" y="4729071"/>
              <a:ext cx="360040" cy="1152128"/>
            </a:xfrm>
            <a:prstGeom prst="curvedLeftArrow">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sp>
          <p:nvSpPr>
            <p:cNvPr id="8" name="Vänsterböjd 7"/>
            <p:cNvSpPr/>
            <p:nvPr/>
          </p:nvSpPr>
          <p:spPr>
            <a:xfrm rot="18814659">
              <a:off x="7609527" y="957267"/>
              <a:ext cx="360040" cy="1152128"/>
            </a:xfrm>
            <a:prstGeom prst="curvedLeftArrow">
              <a:avLst/>
            </a:prstGeom>
            <a:solidFill>
              <a:schemeClr val="bg1"/>
            </a:solidFill>
            <a:ln w="3175">
              <a:solidFill>
                <a:schemeClr val="bg1">
                  <a:lumMod val="9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b="1">
                <a:ln w="10160">
                  <a:solidFill>
                    <a:schemeClr val="accent5"/>
                  </a:solidFill>
                  <a:prstDash val="solid"/>
                </a:ln>
                <a:solidFill>
                  <a:srgbClr val="FFFFFF"/>
                </a:solidFill>
                <a:effectLst>
                  <a:outerShdw blurRad="38100" dist="22860" dir="5400000" algn="tl" rotWithShape="0">
                    <a:srgbClr val="000000">
                      <a:alpha val="30000"/>
                    </a:srgbClr>
                  </a:outerShdw>
                </a:effectLst>
              </a:endParaRPr>
            </a:p>
          </p:txBody>
        </p:sp>
      </p:grpSp>
      <p:sp>
        <p:nvSpPr>
          <p:cNvPr id="7" name="textruta 6"/>
          <p:cNvSpPr txBox="1"/>
          <p:nvPr/>
        </p:nvSpPr>
        <p:spPr>
          <a:xfrm>
            <a:off x="6766449" y="3594010"/>
            <a:ext cx="4955582" cy="1697068"/>
          </a:xfrm>
          <a:prstGeom prst="rect">
            <a:avLst/>
          </a:prstGeom>
          <a:noFill/>
        </p:spPr>
        <p:txBody>
          <a:bodyPr wrap="square" rtlCol="0">
            <a:spAutoFit/>
          </a:bodyPr>
          <a:lstStyle/>
          <a:p>
            <a:pPr marL="285750" indent="-285750">
              <a:lnSpc>
                <a:spcPct val="150000"/>
              </a:lnSpc>
              <a:buFont typeface="Arial" charset="0"/>
              <a:buChar char="•"/>
            </a:pPr>
            <a:r>
              <a:rPr lang="en-GB" sz="2400" dirty="0">
                <a:solidFill>
                  <a:schemeClr val="bg1"/>
                </a:solidFill>
                <a:latin typeface="Calibri" panose="020F0502020204030204" pitchFamily="34" charset="0"/>
                <a:ea typeface="Verdana" charset="0"/>
                <a:cs typeface="Calibri" panose="020F0502020204030204" pitchFamily="34" charset="0"/>
              </a:rPr>
              <a:t>Sharing of ideas and testing results</a:t>
            </a:r>
          </a:p>
          <a:p>
            <a:pPr marL="285750" indent="-285750">
              <a:lnSpc>
                <a:spcPct val="150000"/>
              </a:lnSpc>
              <a:buFont typeface="Arial" charset="0"/>
              <a:buChar char="•"/>
            </a:pPr>
            <a:r>
              <a:rPr lang="en-GB" sz="2400" dirty="0">
                <a:solidFill>
                  <a:schemeClr val="bg1"/>
                </a:solidFill>
                <a:latin typeface="Calibri" panose="020F0502020204030204" pitchFamily="34" charset="0"/>
                <a:ea typeface="Verdana" charset="0"/>
                <a:cs typeface="Calibri" panose="020F0502020204030204" pitchFamily="34" charset="0"/>
              </a:rPr>
              <a:t>The community sets the rules</a:t>
            </a:r>
          </a:p>
          <a:p>
            <a:pPr marL="285750" indent="-285750">
              <a:lnSpc>
                <a:spcPct val="150000"/>
              </a:lnSpc>
              <a:buFont typeface="Arial" charset="0"/>
              <a:buChar char="•"/>
            </a:pPr>
            <a:r>
              <a:rPr lang="en-GB" sz="2400" dirty="0">
                <a:solidFill>
                  <a:schemeClr val="bg1"/>
                </a:solidFill>
                <a:latin typeface="Calibri" panose="020F0502020204030204" pitchFamily="34" charset="0"/>
                <a:ea typeface="Verdana" charset="0"/>
                <a:cs typeface="Calibri" panose="020F0502020204030204" pitchFamily="34" charset="0"/>
              </a:rPr>
              <a:t>Impact within the community</a:t>
            </a:r>
          </a:p>
        </p:txBody>
      </p:sp>
      <p:sp>
        <p:nvSpPr>
          <p:cNvPr id="10" name="Rubrik 1"/>
          <p:cNvSpPr>
            <a:spLocks noGrp="1"/>
          </p:cNvSpPr>
          <p:nvPr>
            <p:ph type="title"/>
          </p:nvPr>
        </p:nvSpPr>
        <p:spPr>
          <a:xfrm>
            <a:off x="7104540" y="971344"/>
            <a:ext cx="4561152" cy="2469470"/>
          </a:xfrm>
        </p:spPr>
        <p:txBody>
          <a:bodyPr>
            <a:noAutofit/>
          </a:bodyPr>
          <a:lstStyle/>
          <a:p>
            <a:pPr>
              <a:lnSpc>
                <a:spcPct val="100000"/>
              </a:lnSpc>
            </a:pPr>
            <a:r>
              <a:rPr lang="en-GB" sz="2800" b="1" dirty="0">
                <a:solidFill>
                  <a:schemeClr val="bg1"/>
                </a:solidFill>
                <a:latin typeface="Verdana" charset="0"/>
                <a:ea typeface="Verdana" charset="0"/>
                <a:cs typeface="Verdana" charset="0"/>
              </a:rPr>
              <a:t>Scholarly publishing as a situated communicative practice</a:t>
            </a:r>
          </a:p>
        </p:txBody>
      </p:sp>
      <p:sp>
        <p:nvSpPr>
          <p:cNvPr id="4" name="Rektangel 3">
            <a:extLst>
              <a:ext uri="{FF2B5EF4-FFF2-40B4-BE49-F238E27FC236}">
                <a16:creationId xmlns:a16="http://schemas.microsoft.com/office/drawing/2014/main" id="{390FF5FA-1355-5045-AC23-8144240C3E94}"/>
              </a:ext>
            </a:extLst>
          </p:cNvPr>
          <p:cNvSpPr/>
          <p:nvPr/>
        </p:nvSpPr>
        <p:spPr>
          <a:xfrm>
            <a:off x="-1020726" y="5882830"/>
            <a:ext cx="2065173" cy="736422"/>
          </a:xfrm>
          <a:prstGeom prst="rect">
            <a:avLst/>
          </a:prstGeom>
          <a:solidFill>
            <a:srgbClr val="022856"/>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sv-SE"/>
          </a:p>
        </p:txBody>
      </p:sp>
    </p:spTree>
    <p:extLst>
      <p:ext uri="{BB962C8B-B14F-4D97-AF65-F5344CB8AC3E}">
        <p14:creationId xmlns:p14="http://schemas.microsoft.com/office/powerpoint/2010/main" val="22814353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6" name="Rectangle 5"/>
          <p:cNvSpPr/>
          <p:nvPr/>
        </p:nvSpPr>
        <p:spPr>
          <a:xfrm>
            <a:off x="1649462" y="3849781"/>
            <a:ext cx="9657728" cy="2339102"/>
          </a:xfrm>
          <a:prstGeom prst="rect">
            <a:avLst/>
          </a:prstGeom>
        </p:spPr>
        <p:txBody>
          <a:bodyPr wrap="square">
            <a:spAutoFit/>
          </a:bodyPr>
          <a:lstStyle/>
          <a:p>
            <a:pPr marL="342900" indent="-342900">
              <a:lnSpc>
                <a:spcPct val="150000"/>
              </a:lnSpc>
              <a:buFont typeface="Arial" panose="020B0604020202020204" pitchFamily="34" charset="0"/>
              <a:buChar char="•"/>
            </a:pPr>
            <a:r>
              <a:rPr lang="en-GB" sz="2800" dirty="0">
                <a:solidFill>
                  <a:schemeClr val="bg1"/>
                </a:solidFill>
                <a:latin typeface="Calibri" charset="0"/>
                <a:ea typeface="Calibri" charset="0"/>
                <a:cs typeface="Calibri" charset="0"/>
              </a:rPr>
              <a:t>Immediate and 100% OA to a reasonable cost</a:t>
            </a:r>
          </a:p>
          <a:p>
            <a:pPr marL="342900" indent="-342900">
              <a:lnSpc>
                <a:spcPct val="150000"/>
              </a:lnSpc>
              <a:buFont typeface="Arial" panose="020B0604020202020204" pitchFamily="34" charset="0"/>
              <a:buChar char="•"/>
            </a:pPr>
            <a:r>
              <a:rPr lang="en-GB" sz="2800" dirty="0">
                <a:solidFill>
                  <a:schemeClr val="bg1"/>
                </a:solidFill>
                <a:latin typeface="Calibri" charset="0"/>
                <a:ea typeface="Calibri" charset="0"/>
                <a:cs typeface="Calibri" charset="0"/>
              </a:rPr>
              <a:t>Machine readable creative commons-licensing</a:t>
            </a:r>
          </a:p>
          <a:p>
            <a:pPr marL="342900" indent="-342900">
              <a:lnSpc>
                <a:spcPct val="150000"/>
              </a:lnSpc>
              <a:buFont typeface="Arial" panose="020B0604020202020204" pitchFamily="34" charset="0"/>
              <a:buChar char="•"/>
            </a:pPr>
            <a:r>
              <a:rPr lang="en-GB" sz="2800" dirty="0">
                <a:solidFill>
                  <a:schemeClr val="bg1"/>
                </a:solidFill>
                <a:latin typeface="Calibri" charset="0"/>
                <a:ea typeface="Calibri" charset="0"/>
                <a:cs typeface="Calibri" charset="0"/>
              </a:rPr>
              <a:t>Platforms should support digital information infrastructure </a:t>
            </a:r>
          </a:p>
          <a:p>
            <a:pPr algn="ctr"/>
            <a:endParaRPr lang="en-GB" sz="2000" dirty="0">
              <a:solidFill>
                <a:schemeClr val="bg1"/>
              </a:solidFill>
              <a:effectLst/>
              <a:latin typeface="+mj-lt"/>
              <a:ea typeface="Verdana" panose="020B0604030504040204" pitchFamily="34" charset="0"/>
              <a:cs typeface="Verdana" panose="020B0604030504040204" pitchFamily="34" charset="0"/>
            </a:endParaRPr>
          </a:p>
        </p:txBody>
      </p:sp>
      <p:sp>
        <p:nvSpPr>
          <p:cNvPr id="7" name="Rectangle 5"/>
          <p:cNvSpPr/>
          <p:nvPr/>
        </p:nvSpPr>
        <p:spPr>
          <a:xfrm>
            <a:off x="0" y="2853420"/>
            <a:ext cx="12192000" cy="599793"/>
          </a:xfrm>
          <a:prstGeom prst="rect">
            <a:avLst/>
          </a:prstGeom>
        </p:spPr>
        <p:txBody>
          <a:bodyPr wrap="square">
            <a:spAutoFit/>
          </a:bodyPr>
          <a:lstStyle/>
          <a:p>
            <a:pPr algn="ctr"/>
            <a:r>
              <a:rPr lang="en-GB" sz="3200" b="1" dirty="0">
                <a:solidFill>
                  <a:schemeClr val="bg1"/>
                </a:solidFill>
                <a:latin typeface="Verdana" panose="020B0604030504040204" pitchFamily="34" charset="0"/>
                <a:ea typeface="Verdana" panose="020B0604030504040204" pitchFamily="34" charset="0"/>
                <a:cs typeface="Verdana" panose="020B0604030504040204" pitchFamily="34" charset="0"/>
              </a:rPr>
              <a:t>Future Scholarly Communication in the EU</a:t>
            </a:r>
            <a:endParaRPr lang="en-GB" sz="3200" b="1" dirty="0">
              <a:solidFill>
                <a:schemeClr val="bg1"/>
              </a:solidFill>
              <a:effectLst/>
              <a:latin typeface="Verdana" panose="020B0604030504040204" pitchFamily="34" charset="0"/>
              <a:ea typeface="Verdana" panose="020B0604030504040204" pitchFamily="34" charset="0"/>
              <a:cs typeface="Verdana" panose="020B0604030504040204" pitchFamily="34" charset="0"/>
            </a:endParaRPr>
          </a:p>
        </p:txBody>
      </p:sp>
      <p:pic>
        <p:nvPicPr>
          <p:cNvPr id="11" name="Picture 9">
            <a:extLst>
              <a:ext uri="{FF2B5EF4-FFF2-40B4-BE49-F238E27FC236}">
                <a16:creationId xmlns:a16="http://schemas.microsoft.com/office/drawing/2014/main" id="{3B01D85B-5EDC-094E-9DF2-34E2279369FD}"/>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214000" y="692853"/>
            <a:ext cx="1764000" cy="1764000"/>
          </a:xfrm>
          <a:prstGeom prst="rect">
            <a:avLst/>
          </a:prstGeom>
        </p:spPr>
      </p:pic>
    </p:spTree>
    <p:extLst>
      <p:ext uri="{BB962C8B-B14F-4D97-AF65-F5344CB8AC3E}">
        <p14:creationId xmlns:p14="http://schemas.microsoft.com/office/powerpoint/2010/main" val="321767669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6" name="Rectangle 5"/>
          <p:cNvSpPr/>
          <p:nvPr/>
        </p:nvSpPr>
        <p:spPr>
          <a:xfrm>
            <a:off x="2235200" y="4005430"/>
            <a:ext cx="8178800" cy="1830758"/>
          </a:xfrm>
          <a:prstGeom prst="rect">
            <a:avLst/>
          </a:prstGeom>
        </p:spPr>
        <p:txBody>
          <a:bodyPr wrap="square">
            <a:spAutoFit/>
          </a:bodyPr>
          <a:lstStyle/>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Looking at available metrics from an OA publisher</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Survey to authors of Open Access books</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What does the figures mean to them?</a:t>
            </a:r>
          </a:p>
        </p:txBody>
      </p:sp>
      <p:sp>
        <p:nvSpPr>
          <p:cNvPr id="7" name="Rectangle 5"/>
          <p:cNvSpPr/>
          <p:nvPr/>
        </p:nvSpPr>
        <p:spPr>
          <a:xfrm>
            <a:off x="0" y="3187821"/>
            <a:ext cx="12192000" cy="599793"/>
          </a:xfrm>
          <a:prstGeom prst="rect">
            <a:avLst/>
          </a:prstGeom>
        </p:spPr>
        <p:txBody>
          <a:bodyPr wrap="square">
            <a:spAutoFit/>
          </a:bodyPr>
          <a:lstStyle/>
          <a:p>
            <a:pPr algn="ctr"/>
            <a:r>
              <a:rPr lang="en-GB" sz="3200" b="1" dirty="0">
                <a:solidFill>
                  <a:schemeClr val="bg1"/>
                </a:solidFill>
                <a:effectLst/>
                <a:latin typeface="Verdana" panose="020B0604030504040204" pitchFamily="34" charset="0"/>
                <a:ea typeface="Verdana" panose="020B0604030504040204" pitchFamily="34" charset="0"/>
                <a:cs typeface="Verdana" panose="020B0604030504040204" pitchFamily="34" charset="0"/>
              </a:rPr>
              <a:t>The Study</a:t>
            </a:r>
          </a:p>
        </p:txBody>
      </p:sp>
      <p:pic>
        <p:nvPicPr>
          <p:cNvPr id="9" name="Picture 1">
            <a:extLst>
              <a:ext uri="{FF2B5EF4-FFF2-40B4-BE49-F238E27FC236}">
                <a16:creationId xmlns:a16="http://schemas.microsoft.com/office/drawing/2014/main" id="{C17F4016-BB21-8149-8924-C1AD0A149EC5}"/>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000" y="708920"/>
            <a:ext cx="1800000" cy="1800000"/>
          </a:xfrm>
          <a:prstGeom prst="rect">
            <a:avLst/>
          </a:prstGeom>
        </p:spPr>
      </p:pic>
    </p:spTree>
    <p:extLst>
      <p:ext uri="{BB962C8B-B14F-4D97-AF65-F5344CB8AC3E}">
        <p14:creationId xmlns:p14="http://schemas.microsoft.com/office/powerpoint/2010/main" val="3935789204"/>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6" name="Rectangle 5"/>
          <p:cNvSpPr/>
          <p:nvPr/>
        </p:nvSpPr>
        <p:spPr>
          <a:xfrm>
            <a:off x="1283473" y="3939171"/>
            <a:ext cx="10214990" cy="2430922"/>
          </a:xfrm>
          <a:prstGeom prst="rect">
            <a:avLst/>
          </a:prstGeom>
        </p:spPr>
        <p:txBody>
          <a:bodyPr wrap="square">
            <a:spAutoFit/>
          </a:bodyPr>
          <a:lstStyle/>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Most books had more than 70% downloads from the publisher platform</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Downloads are influenced by author activity</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Anthologies are downloaded more than monographs</a:t>
            </a:r>
          </a:p>
          <a:p>
            <a:pPr marL="342900" indent="-342900">
              <a:lnSpc>
                <a:spcPct val="150000"/>
              </a:lnSpc>
              <a:buFont typeface="Arial" panose="020B0604020202020204" pitchFamily="34" charset="0"/>
              <a:buChar char="•"/>
            </a:pPr>
            <a:r>
              <a:rPr lang="en-GB" sz="2600" dirty="0">
                <a:solidFill>
                  <a:schemeClr val="bg1"/>
                </a:solidFill>
                <a:latin typeface="Calibri" charset="0"/>
                <a:ea typeface="Calibri" charset="0"/>
                <a:cs typeface="Calibri" charset="0"/>
              </a:rPr>
              <a:t>Only some repositories drive usage to the books</a:t>
            </a:r>
          </a:p>
        </p:txBody>
      </p:sp>
      <p:sp>
        <p:nvSpPr>
          <p:cNvPr id="7" name="Rectangle 5"/>
          <p:cNvSpPr/>
          <p:nvPr/>
        </p:nvSpPr>
        <p:spPr>
          <a:xfrm>
            <a:off x="0" y="2933821"/>
            <a:ext cx="12192000" cy="584775"/>
          </a:xfrm>
          <a:prstGeom prst="rect">
            <a:avLst/>
          </a:prstGeom>
        </p:spPr>
        <p:txBody>
          <a:bodyPr wrap="square">
            <a:spAutoFit/>
          </a:bodyPr>
          <a:lstStyle/>
          <a:p>
            <a:pPr algn="ctr"/>
            <a:r>
              <a:rPr lang="en-GB" sz="3200" b="1" dirty="0">
                <a:solidFill>
                  <a:prstClr val="white"/>
                </a:solidFill>
                <a:latin typeface="Verdana" panose="020B0604030504040204" pitchFamily="34" charset="0"/>
                <a:ea typeface="Verdana" panose="020B0604030504040204" pitchFamily="34" charset="0"/>
                <a:cs typeface="Verdana" panose="020B0604030504040204" pitchFamily="34" charset="0"/>
              </a:rPr>
              <a:t>Downloads</a:t>
            </a:r>
          </a:p>
        </p:txBody>
      </p:sp>
      <p:pic>
        <p:nvPicPr>
          <p:cNvPr id="11" name="Picture 1">
            <a:extLst>
              <a:ext uri="{FF2B5EF4-FFF2-40B4-BE49-F238E27FC236}">
                <a16:creationId xmlns:a16="http://schemas.microsoft.com/office/drawing/2014/main" id="{A7E81CC6-3DD8-E545-800B-87D72A477431}"/>
              </a:ext>
            </a:extLst>
          </p:cNvPr>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5196000" y="654252"/>
            <a:ext cx="1800000" cy="1800000"/>
          </a:xfrm>
          <a:prstGeom prst="rect">
            <a:avLst/>
          </a:prstGeom>
        </p:spPr>
      </p:pic>
    </p:spTree>
    <p:extLst>
      <p:ext uri="{BB962C8B-B14F-4D97-AF65-F5344CB8AC3E}">
        <p14:creationId xmlns:p14="http://schemas.microsoft.com/office/powerpoint/2010/main" val="273485699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6" name="Rectangle 5"/>
          <p:cNvSpPr/>
          <p:nvPr/>
        </p:nvSpPr>
        <p:spPr>
          <a:xfrm>
            <a:off x="1431009" y="3819533"/>
            <a:ext cx="9329981" cy="2430922"/>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Digital formats &amp; </a:t>
            </a:r>
            <a:r>
              <a:rPr lang="en-GB" sz="2600" dirty="0" err="1">
                <a:solidFill>
                  <a:prstClr val="white"/>
                </a:solidFill>
                <a:latin typeface="Calibri" charset="0"/>
                <a:ea typeface="Calibri" charset="0"/>
                <a:cs typeface="Calibri" charset="0"/>
              </a:rPr>
              <a:t>CrossRef</a:t>
            </a:r>
            <a:r>
              <a:rPr lang="en-GB" sz="2600" dirty="0">
                <a:solidFill>
                  <a:prstClr val="white"/>
                </a:solidFill>
                <a:latin typeface="Calibri" charset="0"/>
                <a:ea typeface="Calibri" charset="0"/>
                <a:cs typeface="Calibri" charset="0"/>
              </a:rPr>
              <a:t> reporting allows citation analysis</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Most data picked up by Google Scholar</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Anthologies gather more citations</a:t>
            </a:r>
          </a:p>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More than half the books show a citation within two years</a:t>
            </a:r>
            <a:endParaRPr kumimoji="0" lang="en-GB" sz="2600" b="0" i="0" u="none" strike="noStrike" kern="1200" cap="none" spc="0" normalizeH="0" baseline="0" dirty="0">
              <a:ln>
                <a:noFill/>
              </a:ln>
              <a:solidFill>
                <a:prstClr val="white"/>
              </a:solidFill>
              <a:effectLst/>
              <a:uLnTx/>
              <a:uFillTx/>
              <a:latin typeface="Calibri" charset="0"/>
              <a:ea typeface="Calibri" charset="0"/>
              <a:cs typeface="Calibri" charset="0"/>
            </a:endParaRPr>
          </a:p>
        </p:txBody>
      </p:sp>
      <p:sp>
        <p:nvSpPr>
          <p:cNvPr id="7" name="Rectangle 5"/>
          <p:cNvSpPr/>
          <p:nvPr/>
        </p:nvSpPr>
        <p:spPr>
          <a:xfrm>
            <a:off x="0" y="2933821"/>
            <a:ext cx="12192000" cy="59979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en-GB" sz="3200" b="1" dirty="0">
                <a:solidFill>
                  <a:prstClr val="white"/>
                </a:solidFill>
                <a:latin typeface="Verdana" panose="020B0604030504040204" pitchFamily="34" charset="0"/>
                <a:ea typeface="Verdana" panose="020B0604030504040204" pitchFamily="34" charset="0"/>
                <a:cs typeface="Verdana" panose="020B0604030504040204" pitchFamily="34" charset="0"/>
              </a:rPr>
              <a:t>Citations</a:t>
            </a:r>
            <a:endParaRPr kumimoji="0" lang="en-GB" sz="3200" b="1" i="0" u="none" strike="noStrike" kern="1200" cap="none" spc="0" normalizeH="0" baseline="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endParaRPr>
          </a:p>
        </p:txBody>
      </p:sp>
      <p:pic>
        <p:nvPicPr>
          <p:cNvPr id="4" name="Bildobjekt 3">
            <a:extLst>
              <a:ext uri="{FF2B5EF4-FFF2-40B4-BE49-F238E27FC236}">
                <a16:creationId xmlns:a16="http://schemas.microsoft.com/office/drawing/2014/main" id="{0DE3E468-E889-E34C-82BC-E7492F7ADE61}"/>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394000" y="1066102"/>
            <a:ext cx="1404000" cy="1404000"/>
          </a:xfrm>
          <a:prstGeom prst="rect">
            <a:avLst/>
          </a:prstGeom>
        </p:spPr>
      </p:pic>
    </p:spTree>
    <p:extLst>
      <p:ext uri="{BB962C8B-B14F-4D97-AF65-F5344CB8AC3E}">
        <p14:creationId xmlns:p14="http://schemas.microsoft.com/office/powerpoint/2010/main" val="4184412475"/>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Bildobjekt 4">
            <a:extLst>
              <a:ext uri="{FF2B5EF4-FFF2-40B4-BE49-F238E27FC236}">
                <a16:creationId xmlns:a16="http://schemas.microsoft.com/office/drawing/2014/main" id="{884DD555-CC43-8A43-8F21-5CE048A2C80A}"/>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45533" y="533400"/>
            <a:ext cx="11946467" cy="6324600"/>
          </a:xfrm>
          <a:prstGeom prst="rect">
            <a:avLst/>
          </a:prstGeom>
        </p:spPr>
      </p:pic>
      <p:sp>
        <p:nvSpPr>
          <p:cNvPr id="6" name="Rectangle 5">
            <a:extLst>
              <a:ext uri="{FF2B5EF4-FFF2-40B4-BE49-F238E27FC236}">
                <a16:creationId xmlns:a16="http://schemas.microsoft.com/office/drawing/2014/main" id="{F80A62B7-07E9-0644-9F66-AEC0D81865EA}"/>
              </a:ext>
            </a:extLst>
          </p:cNvPr>
          <p:cNvSpPr/>
          <p:nvPr/>
        </p:nvSpPr>
        <p:spPr>
          <a:xfrm>
            <a:off x="0" y="282429"/>
            <a:ext cx="12192000" cy="584775"/>
          </a:xfrm>
          <a:prstGeom prst="rect">
            <a:avLst/>
          </a:prstGeom>
          <a:solidFill>
            <a:schemeClr val="bg1"/>
          </a:solidFill>
        </p:spPr>
        <p:txBody>
          <a:bodyPr wrap="square">
            <a:spAutoFit/>
          </a:bodyPr>
          <a:lstStyle/>
          <a:p>
            <a:pPr algn="ctr"/>
            <a:r>
              <a:rPr lang="en-GB" sz="3200" b="1" dirty="0">
                <a:solidFill>
                  <a:srgbClr val="0B2853"/>
                </a:solidFill>
                <a:latin typeface="Verdana" panose="020B0604030504040204" pitchFamily="34" charset="0"/>
                <a:ea typeface="Verdana" panose="020B0604030504040204" pitchFamily="34" charset="0"/>
                <a:cs typeface="Verdana" panose="020B0604030504040204" pitchFamily="34" charset="0"/>
              </a:rPr>
              <a:t>Correlation between downloads and citations</a:t>
            </a:r>
          </a:p>
        </p:txBody>
      </p:sp>
    </p:spTree>
    <p:extLst>
      <p:ext uri="{BB962C8B-B14F-4D97-AF65-F5344CB8AC3E}">
        <p14:creationId xmlns:p14="http://schemas.microsoft.com/office/powerpoint/2010/main" val="18645644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bg>
      <p:bgPr>
        <a:solidFill>
          <a:srgbClr val="022856"/>
        </a:solidFill>
        <a:effectLst/>
      </p:bgPr>
    </p:bg>
    <p:spTree>
      <p:nvGrpSpPr>
        <p:cNvPr id="1" name=""/>
        <p:cNvGrpSpPr/>
        <p:nvPr/>
      </p:nvGrpSpPr>
      <p:grpSpPr>
        <a:xfrm>
          <a:off x="0" y="0"/>
          <a:ext cx="0" cy="0"/>
          <a:chOff x="0" y="0"/>
          <a:chExt cx="0" cy="0"/>
        </a:xfrm>
      </p:grpSpPr>
      <p:sp>
        <p:nvSpPr>
          <p:cNvPr id="6" name="Rectangle 5"/>
          <p:cNvSpPr/>
          <p:nvPr/>
        </p:nvSpPr>
        <p:spPr>
          <a:xfrm>
            <a:off x="2092310" y="3732929"/>
            <a:ext cx="8007379" cy="2430922"/>
          </a:xfrm>
          <a:prstGeom prst="rect">
            <a:avLst/>
          </a:prstGeom>
        </p:spPr>
        <p:txBody>
          <a:bodyPr wrap="square">
            <a:spAutoFit/>
          </a:bodyPr>
          <a:lstStyle/>
          <a:p>
            <a:pPr marL="342900" marR="0" lvl="0" indent="-342900" algn="l" defTabSz="914400" rtl="0" eaLnBrk="1" fontAlgn="auto" latinLnBrk="0" hangingPunct="1">
              <a:lnSpc>
                <a:spcPct val="150000"/>
              </a:lnSpc>
              <a:spcBef>
                <a:spcPts val="0"/>
              </a:spcBef>
              <a:spcAft>
                <a:spcPts val="0"/>
              </a:spcAft>
              <a:buClrTx/>
              <a:buSzTx/>
              <a:buFont typeface="Arial" panose="020B0604020202020204" pitchFamily="34" charset="0"/>
              <a:buChar char="•"/>
              <a:tabLst/>
              <a:defRPr/>
            </a:pPr>
            <a:r>
              <a:rPr lang="en-GB" sz="2600" dirty="0">
                <a:solidFill>
                  <a:prstClr val="white"/>
                </a:solidFill>
                <a:latin typeface="Calibri" charset="0"/>
                <a:ea typeface="Calibri" charset="0"/>
                <a:cs typeface="Calibri" charset="0"/>
              </a:rPr>
              <a:t>28 respondents from nine countries</a:t>
            </a:r>
          </a:p>
          <a:p>
            <a:pPr marL="342900" indent="-342900">
              <a:lnSpc>
                <a:spcPct val="150000"/>
              </a:lnSpc>
              <a:buFont typeface="Arial" panose="020B0604020202020204" pitchFamily="34" charset="0"/>
              <a:buChar char="•"/>
              <a:defRPr/>
            </a:pPr>
            <a:r>
              <a:rPr lang="en-GB" sz="2600" dirty="0">
                <a:solidFill>
                  <a:prstClr val="white"/>
                </a:solidFill>
                <a:latin typeface="Calibri" charset="0"/>
                <a:ea typeface="Calibri" charset="0"/>
                <a:cs typeface="Calibri" charset="0"/>
              </a:rPr>
              <a:t>Mostly authors within Arts &amp; Humanities disciplines</a:t>
            </a:r>
          </a:p>
          <a:p>
            <a:pPr marL="342900" lvl="0" indent="-342900">
              <a:lnSpc>
                <a:spcPct val="150000"/>
              </a:lnSpc>
              <a:buFont typeface="Arial" panose="020B0604020202020204" pitchFamily="34" charset="0"/>
              <a:buChar char="•"/>
              <a:defRPr/>
            </a:pPr>
            <a:r>
              <a:rPr lang="en-GB" sz="2600" dirty="0">
                <a:solidFill>
                  <a:prstClr val="white"/>
                </a:solidFill>
                <a:latin typeface="Calibri" charset="0"/>
                <a:ea typeface="Calibri" charset="0"/>
                <a:cs typeface="Calibri" charset="0"/>
              </a:rPr>
              <a:t>16 (57%) have published 5 books or more</a:t>
            </a:r>
          </a:p>
          <a:p>
            <a:pPr marL="342900" lvl="0" indent="-342900">
              <a:lnSpc>
                <a:spcPct val="150000"/>
              </a:lnSpc>
              <a:buFont typeface="Arial" panose="020B0604020202020204" pitchFamily="34" charset="0"/>
              <a:buChar char="•"/>
              <a:defRPr/>
            </a:pPr>
            <a:r>
              <a:rPr kumimoji="0" lang="en-GB" sz="2600" b="0" i="0" u="none" strike="noStrike" kern="1200" cap="none" spc="0" normalizeH="0" baseline="0" dirty="0">
                <a:ln>
                  <a:noFill/>
                </a:ln>
                <a:solidFill>
                  <a:prstClr val="white"/>
                </a:solidFill>
                <a:effectLst/>
                <a:uLnTx/>
                <a:uFillTx/>
                <a:latin typeface="Calibri" charset="0"/>
                <a:ea typeface="Calibri" charset="0"/>
                <a:cs typeface="Calibri" charset="0"/>
              </a:rPr>
              <a:t>To be con</a:t>
            </a:r>
            <a:r>
              <a:rPr lang="en-GB" sz="2600" dirty="0">
                <a:solidFill>
                  <a:prstClr val="white"/>
                </a:solidFill>
                <a:latin typeface="Calibri" charset="0"/>
                <a:ea typeface="Calibri" charset="0"/>
                <a:cs typeface="Calibri" charset="0"/>
              </a:rPr>
              <a:t>sidered as ‘early adopters’</a:t>
            </a:r>
            <a:endParaRPr kumimoji="0" lang="en-GB" sz="2600" b="0" i="0" u="none" strike="noStrike" kern="1200" cap="none" spc="0" normalizeH="0" baseline="0" dirty="0">
              <a:ln>
                <a:noFill/>
              </a:ln>
              <a:solidFill>
                <a:prstClr val="white"/>
              </a:solidFill>
              <a:effectLst/>
              <a:uLnTx/>
              <a:uFillTx/>
              <a:latin typeface="Calibri" charset="0"/>
              <a:ea typeface="Calibri" charset="0"/>
              <a:cs typeface="Calibri" charset="0"/>
            </a:endParaRPr>
          </a:p>
        </p:txBody>
      </p:sp>
      <p:sp>
        <p:nvSpPr>
          <p:cNvPr id="7" name="Rectangle 5"/>
          <p:cNvSpPr/>
          <p:nvPr/>
        </p:nvSpPr>
        <p:spPr>
          <a:xfrm>
            <a:off x="0" y="2933821"/>
            <a:ext cx="12192000" cy="599793"/>
          </a:xfrm>
          <a:prstGeom prst="rect">
            <a:avLst/>
          </a:prstGeom>
        </p:spPr>
        <p:txBody>
          <a:bodyPr wrap="square">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en-GB" sz="3200" b="1" i="0" u="none" strike="noStrike" kern="1200" cap="none" spc="0" normalizeH="0" baseline="0" dirty="0">
                <a:ln>
                  <a:noFill/>
                </a:ln>
                <a:solidFill>
                  <a:prstClr val="white"/>
                </a:solidFill>
                <a:effectLst/>
                <a:uLnTx/>
                <a:uFillTx/>
                <a:latin typeface="Verdana" panose="020B0604030504040204" pitchFamily="34" charset="0"/>
                <a:ea typeface="Verdana" panose="020B0604030504040204" pitchFamily="34" charset="0"/>
                <a:cs typeface="Verdana" panose="020B0604030504040204" pitchFamily="34" charset="0"/>
              </a:rPr>
              <a:t>The Survey</a:t>
            </a:r>
          </a:p>
        </p:txBody>
      </p:sp>
      <p:pic>
        <p:nvPicPr>
          <p:cNvPr id="10" name="Picture 1">
            <a:extLst>
              <a:ext uri="{FF2B5EF4-FFF2-40B4-BE49-F238E27FC236}">
                <a16:creationId xmlns:a16="http://schemas.microsoft.com/office/drawing/2014/main" id="{0F72D735-15CF-4044-9F21-BCC32A8EEC55}"/>
              </a:ext>
            </a:extLst>
          </p:cNvPr>
          <p:cNvPicPr>
            <a:picLocks noChangeAspect="1"/>
          </p:cNvPicPr>
          <p:nvPr/>
        </p:nvPicPr>
        <p:blipFill rotWithShape="1">
          <a:blip r:embed="rId3" cstate="print">
            <a:extLst>
              <a:ext uri="{28A0092B-C50C-407E-A947-70E740481C1C}">
                <a14:useLocalDpi xmlns:a14="http://schemas.microsoft.com/office/drawing/2010/main" val="0"/>
              </a:ext>
            </a:extLst>
          </a:blip>
          <a:srcRect r="2000" b="2000"/>
          <a:stretch/>
        </p:blipFill>
        <p:spPr>
          <a:xfrm>
            <a:off x="5214000" y="598088"/>
            <a:ext cx="1764000" cy="1764000"/>
          </a:xfrm>
          <a:prstGeom prst="rect">
            <a:avLst/>
          </a:prstGeom>
        </p:spPr>
      </p:pic>
    </p:spTree>
    <p:extLst>
      <p:ext uri="{BB962C8B-B14F-4D97-AF65-F5344CB8AC3E}">
        <p14:creationId xmlns:p14="http://schemas.microsoft.com/office/powerpoint/2010/main" val="1466585385"/>
      </p:ext>
    </p:extLst>
  </p:cSld>
  <p:clrMapOvr>
    <a:masterClrMapping/>
  </p:clrMapOvr>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002F5F"/>
        </a:solidFill>
        <a:ln>
          <a:noFill/>
        </a:ln>
      </a:spPr>
      <a:bodyPr rtlCol="0" anchor="ctr"/>
      <a:lstStyle>
        <a:defPPr algn="ctr">
          <a:defRPr/>
        </a:defPPr>
      </a:lstStyle>
      <a:style>
        <a:lnRef idx="2">
          <a:schemeClr val="accent1">
            <a:shade val="50000"/>
          </a:schemeClr>
        </a:lnRef>
        <a:fillRef idx="1">
          <a:schemeClr val="accent1"/>
        </a:fillRef>
        <a:effectRef idx="0">
          <a:schemeClr val="accent1"/>
        </a:effectRef>
        <a:fontRef idx="minor">
          <a:schemeClr val="lt1"/>
        </a:fontRef>
      </a:style>
    </a:spDef>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Office-tema">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Calibri Light" panose="020F0302020204030204"/>
        <a:ea typeface=""/>
        <a:cs typeface=""/>
        <a:font script="Jpan" typeface="Yu Gothic Light"/>
        <a:font script="Hang" typeface="맑은 고딕"/>
        <a:font script="Hans" typeface="DengXian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Yu Gothic"/>
        <a:font script="Hang" typeface="맑은 고딕"/>
        <a:font script="Hans" typeface="DengXian"/>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25468</TotalTime>
  <Words>2350</Words>
  <Application>Microsoft Macintosh PowerPoint</Application>
  <PresentationFormat>Bredbild</PresentationFormat>
  <Paragraphs>180</Paragraphs>
  <Slides>18</Slides>
  <Notes>17</Notes>
  <HiddenSlides>0</HiddenSlides>
  <MMClips>0</MMClips>
  <ScaleCrop>false</ScaleCrop>
  <HeadingPairs>
    <vt:vector size="6" baseType="variant">
      <vt:variant>
        <vt:lpstr>Använt teckensnitt</vt:lpstr>
      </vt:variant>
      <vt:variant>
        <vt:i4>5</vt:i4>
      </vt:variant>
      <vt:variant>
        <vt:lpstr>Tema</vt:lpstr>
      </vt:variant>
      <vt:variant>
        <vt:i4>1</vt:i4>
      </vt:variant>
      <vt:variant>
        <vt:lpstr>Bildrubriker</vt:lpstr>
      </vt:variant>
      <vt:variant>
        <vt:i4>18</vt:i4>
      </vt:variant>
    </vt:vector>
  </HeadingPairs>
  <TitlesOfParts>
    <vt:vector size="24" baseType="lpstr">
      <vt:lpstr>Arial</vt:lpstr>
      <vt:lpstr>Calibri</vt:lpstr>
      <vt:lpstr>Calibri Light</vt:lpstr>
      <vt:lpstr>Verdana</vt:lpstr>
      <vt:lpstr>Wingdings</vt:lpstr>
      <vt:lpstr>Office Theme</vt:lpstr>
      <vt:lpstr>PowerPoint-presentation</vt:lpstr>
      <vt:lpstr>PowerPoint-presentation</vt:lpstr>
      <vt:lpstr>Scholarly publishing as a situated communicative practice</vt:lpstr>
      <vt:lpstr>PowerPoint-presentation</vt:lpstr>
      <vt:lpstr>PowerPoint-presentation</vt:lpstr>
      <vt:lpstr>PowerPoint-presentation</vt:lpstr>
      <vt:lpstr>PowerPoint-presentation</vt:lpstr>
      <vt:lpstr>PowerPoint-presentation</vt:lpstr>
      <vt:lpstr>PowerPoint-presentation</vt:lpstr>
      <vt:lpstr>Q: Why publish Open Access?</vt:lpstr>
      <vt:lpstr>PowerPoint-presentation</vt:lpstr>
      <vt:lpstr>PowerPoint-presentation</vt:lpstr>
      <vt:lpstr>Q: What is ’high impact’ in altmetrics?</vt:lpstr>
      <vt:lpstr>PowerPoint-presentation</vt:lpstr>
      <vt:lpstr>Read our paper</vt:lpstr>
      <vt:lpstr>Thank you! – Questions?</vt:lpstr>
      <vt:lpstr>References</vt:lpstr>
      <vt:lpstr>Useful links</vt:lpstr>
    </vt:vector>
  </TitlesOfParts>
  <Company>Stockholms universitet</Company>
  <LinksUpToDate>false</LinksUpToDate>
  <SharedDoc>false</SharedDoc>
  <HyperlinksChanged>false</HyperlinksChanged>
  <AppVersion>16.0016</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Karl Edqvist</dc:creator>
  <cp:lastModifiedBy>Microsoft Office User</cp:lastModifiedBy>
  <cp:revision>355</cp:revision>
  <cp:lastPrinted>2019-06-01T22:32:37Z</cp:lastPrinted>
  <dcterms:created xsi:type="dcterms:W3CDTF">2017-09-26T14:50:07Z</dcterms:created>
  <dcterms:modified xsi:type="dcterms:W3CDTF">2019-06-05T10:53:32Z</dcterms:modified>
</cp:coreProperties>
</file>